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4" r:id="rId1"/>
  </p:sldMasterIdLst>
  <p:notesMasterIdLst>
    <p:notesMasterId r:id="rId18"/>
  </p:notesMasterIdLst>
  <p:handoutMasterIdLst>
    <p:handoutMasterId r:id="rId19"/>
  </p:handoutMasterIdLst>
  <p:sldIdLst>
    <p:sldId id="265" r:id="rId2"/>
    <p:sldId id="280" r:id="rId3"/>
    <p:sldId id="281" r:id="rId4"/>
    <p:sldId id="282" r:id="rId5"/>
    <p:sldId id="294" r:id="rId6"/>
    <p:sldId id="283" r:id="rId7"/>
    <p:sldId id="293" r:id="rId8"/>
    <p:sldId id="284" r:id="rId9"/>
    <p:sldId id="287" r:id="rId10"/>
    <p:sldId id="288" r:id="rId11"/>
    <p:sldId id="289" r:id="rId12"/>
    <p:sldId id="290" r:id="rId13"/>
    <p:sldId id="296" r:id="rId14"/>
    <p:sldId id="291" r:id="rId15"/>
    <p:sldId id="292" r:id="rId16"/>
    <p:sldId id="295" r:id="rId1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004D"/>
    <a:srgbClr val="81A512"/>
    <a:srgbClr val="AC004A"/>
    <a:srgbClr val="C7A215"/>
    <a:srgbClr val="0F4FAC"/>
    <a:srgbClr val="6F7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5669" autoAdjust="0"/>
    <p:restoredTop sz="97822" autoAdjust="0"/>
  </p:normalViewPr>
  <p:slideViewPr>
    <p:cSldViewPr>
      <p:cViewPr>
        <p:scale>
          <a:sx n="100" d="100"/>
          <a:sy n="100" d="100"/>
        </p:scale>
        <p:origin x="-2136" y="-2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201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BC16AC-2DFB-4140-A4FA-44922DB39150}" type="datetimeFigureOut">
              <a:rPr lang="es-ES" smtClean="0"/>
              <a:pPr/>
              <a:t>12/11/20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170537-69B5-420D-A211-948C577C39B6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04814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85E46D-9841-4B51-ABC9-7F17083B2C73}" type="datetimeFigureOut">
              <a:rPr lang="es-ES" smtClean="0"/>
              <a:pPr/>
              <a:t>12/11/20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B88CD1-8967-4A6A-9A72-5166BCE1D187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1867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 userDrawn="1"/>
        </p:nvSpPr>
        <p:spPr>
          <a:xfrm>
            <a:off x="0" y="692984"/>
            <a:ext cx="9144000" cy="266429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Rectángulo"/>
          <p:cNvSpPr/>
          <p:nvPr userDrawn="1"/>
        </p:nvSpPr>
        <p:spPr>
          <a:xfrm>
            <a:off x="0" y="0"/>
            <a:ext cx="4427984" cy="6926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 userDrawn="1"/>
        </p:nvSpPr>
        <p:spPr>
          <a:xfrm>
            <a:off x="4762748" y="2636912"/>
            <a:ext cx="4176464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ES" sz="1400" baseline="0" dirty="0" smtClean="0">
                <a:solidFill>
                  <a:schemeClr val="bg1"/>
                </a:solidFill>
              </a:rPr>
              <a:t>12 de noviembre </a:t>
            </a:r>
            <a:r>
              <a:rPr lang="es-ES" sz="1400" baseline="0" dirty="0">
                <a:solidFill>
                  <a:schemeClr val="bg1"/>
                </a:solidFill>
              </a:rPr>
              <a:t>de 2020</a:t>
            </a:r>
          </a:p>
          <a:p>
            <a:r>
              <a:rPr lang="es-ES" sz="1400" baseline="0" dirty="0">
                <a:solidFill>
                  <a:schemeClr val="bg1"/>
                </a:solidFill>
              </a:rPr>
              <a:t>Colegio de Abogados de </a:t>
            </a:r>
            <a:r>
              <a:rPr lang="es-ES" sz="1400" baseline="0" dirty="0" smtClean="0">
                <a:solidFill>
                  <a:schemeClr val="bg1"/>
                </a:solidFill>
              </a:rPr>
              <a:t>Las Palmas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16" name="15 Marcador de texto"/>
          <p:cNvSpPr>
            <a:spLocks noGrp="1"/>
          </p:cNvSpPr>
          <p:nvPr>
            <p:ph type="body" sz="quarter" idx="10" hasCustomPrompt="1"/>
          </p:nvPr>
        </p:nvSpPr>
        <p:spPr>
          <a:xfrm>
            <a:off x="2915816" y="3573016"/>
            <a:ext cx="6156325" cy="1584325"/>
          </a:xfrm>
        </p:spPr>
        <p:txBody>
          <a:bodyPr/>
          <a:lstStyle>
            <a:lvl1pPr>
              <a:buNone/>
              <a:defRPr baseline="0">
                <a:solidFill>
                  <a:srgbClr val="0070C0"/>
                </a:solidFill>
              </a:defRPr>
            </a:lvl1pPr>
          </a:lstStyle>
          <a:p>
            <a:pPr lvl="0"/>
            <a:r>
              <a:rPr lang="es-ES" dirty="0"/>
              <a:t>Garantías procesales de las personas detenidas </a:t>
            </a:r>
          </a:p>
        </p:txBody>
      </p:sp>
      <p:sp>
        <p:nvSpPr>
          <p:cNvPr id="19" name="18 Marcador de texto"/>
          <p:cNvSpPr>
            <a:spLocks noGrp="1"/>
          </p:cNvSpPr>
          <p:nvPr>
            <p:ph type="body" sz="quarter" idx="11" hasCustomPrompt="1"/>
          </p:nvPr>
        </p:nvSpPr>
        <p:spPr>
          <a:xfrm>
            <a:off x="2915816" y="5301208"/>
            <a:ext cx="5976938" cy="1008062"/>
          </a:xfrm>
        </p:spPr>
        <p:txBody>
          <a:bodyPr>
            <a:noAutofit/>
          </a:bodyPr>
          <a:lstStyle>
            <a:lvl1pPr>
              <a:buNone/>
              <a:defRPr sz="2400" baseline="0">
                <a:solidFill>
                  <a:schemeClr val="bg2">
                    <a:lumMod val="10000"/>
                  </a:schemeClr>
                </a:solidFill>
              </a:defRPr>
            </a:lvl1pPr>
            <a:lvl2pPr>
              <a:buNone/>
              <a:defRPr sz="2400">
                <a:solidFill>
                  <a:schemeClr val="bg2">
                    <a:lumMod val="10000"/>
                  </a:schemeClr>
                </a:solidFill>
              </a:defRPr>
            </a:lvl2pPr>
            <a:lvl3pPr>
              <a:buNone/>
              <a:defRPr sz="2400">
                <a:solidFill>
                  <a:schemeClr val="bg2">
                    <a:lumMod val="10000"/>
                  </a:schemeClr>
                </a:solidFill>
              </a:defRPr>
            </a:lvl3pPr>
            <a:lvl4pPr>
              <a:buNone/>
              <a:defRPr sz="2400">
                <a:solidFill>
                  <a:schemeClr val="bg2">
                    <a:lumMod val="10000"/>
                  </a:schemeClr>
                </a:solidFill>
              </a:defRPr>
            </a:lvl4pPr>
            <a:lvl5pPr>
              <a:buNone/>
              <a:defRPr sz="2400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s-ES" dirty="0"/>
              <a:t>Patricia Goicoechea</a:t>
            </a:r>
          </a:p>
          <a:p>
            <a:pPr lvl="0"/>
            <a:r>
              <a:rPr lang="es-ES" dirty="0" err="1"/>
              <a:t>Rights</a:t>
            </a:r>
            <a:r>
              <a:rPr lang="es-ES" dirty="0"/>
              <a:t> International </a:t>
            </a:r>
            <a:r>
              <a:rPr lang="es-ES" dirty="0" err="1"/>
              <a:t>Spain</a:t>
            </a:r>
            <a:r>
              <a:rPr lang="es-ES" dirty="0"/>
              <a:t>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875" y="945632"/>
            <a:ext cx="3735387" cy="215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9 Rectángulo"/>
          <p:cNvSpPr/>
          <p:nvPr userDrawn="1"/>
        </p:nvSpPr>
        <p:spPr>
          <a:xfrm>
            <a:off x="4644008" y="1046346"/>
            <a:ext cx="449999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200" kern="1200" dirty="0">
                <a:solidFill>
                  <a:schemeClr val="bg1"/>
                </a:solidFill>
                <a:effectLst/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GARANTIAS</a:t>
            </a:r>
            <a:r>
              <a:rPr lang="es-ES" sz="2200" kern="1200" baseline="0" dirty="0">
                <a:solidFill>
                  <a:schemeClr val="bg1"/>
                </a:solidFill>
                <a:effectLst/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 PROCESALES DE LAS PERSONAS DETENIDAS </a:t>
            </a:r>
            <a:r>
              <a:rPr lang="es-ES" sz="2200" kern="1200" dirty="0">
                <a:solidFill>
                  <a:schemeClr val="bg1"/>
                </a:solidFill>
                <a:effectLst/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/>
            </a:r>
            <a:br>
              <a:rPr lang="es-ES" sz="2200" kern="1200" dirty="0">
                <a:solidFill>
                  <a:schemeClr val="bg1"/>
                </a:solidFill>
                <a:effectLst/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</a:br>
            <a:r>
              <a:rPr lang="es-ES" sz="2200" kern="1200" dirty="0">
                <a:solidFill>
                  <a:schemeClr val="bg1"/>
                </a:solidFill>
                <a:effectLst/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#</a:t>
            </a:r>
            <a:r>
              <a:rPr lang="es-ES" sz="2200" kern="1200" dirty="0" err="1">
                <a:solidFill>
                  <a:schemeClr val="bg1"/>
                </a:solidFill>
                <a:effectLst/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AulaDDHH</a:t>
            </a:r>
            <a:endParaRPr lang="es-ES" sz="2200" dirty="0">
              <a:solidFill>
                <a:schemeClr val="bg1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pic>
        <p:nvPicPr>
          <p:cNvPr id="18" name="17 Imagen"/>
          <p:cNvPicPr/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6796" y="258301"/>
            <a:ext cx="4295204" cy="176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44961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112B32-E616-4CF1-A390-D9FEE5DB2BF5}" type="datetimeFigureOut">
              <a:rPr lang="es-ES" smtClean="0"/>
              <a:pPr/>
              <a:t>12/11/20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93734-3BE8-410D-BF74-280370773764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4929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112B32-E616-4CF1-A390-D9FEE5DB2BF5}" type="datetimeFigureOut">
              <a:rPr lang="es-ES" smtClean="0"/>
              <a:pPr/>
              <a:t>12/11/20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93734-3BE8-410D-BF74-280370773764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2984971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0070C0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148478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112B32-E616-4CF1-A390-D9FEE5DB2BF5}" type="datetimeFigureOut">
              <a:rPr lang="es-ES" smtClean="0"/>
              <a:pPr/>
              <a:t>12/11/20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93734-3BE8-410D-BF74-280370773764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420888"/>
            <a:ext cx="4038600" cy="3705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420888"/>
            <a:ext cx="4038600" cy="3705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112B32-E616-4CF1-A390-D9FEE5DB2BF5}" type="datetimeFigureOut">
              <a:rPr lang="es-ES" smtClean="0"/>
              <a:pPr/>
              <a:t>12/11/20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93734-3BE8-410D-BF74-280370773764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006475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226695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906712"/>
            <a:ext cx="4040188" cy="311457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226695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906712"/>
            <a:ext cx="4041775" cy="311457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112B32-E616-4CF1-A390-D9FEE5DB2BF5}" type="datetimeFigureOut">
              <a:rPr lang="es-ES" smtClean="0"/>
              <a:pPr/>
              <a:t>12/11/20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93734-3BE8-410D-BF74-280370773764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112B32-E616-4CF1-A390-D9FEE5DB2BF5}" type="datetimeFigureOut">
              <a:rPr lang="es-ES" smtClean="0"/>
              <a:pPr/>
              <a:t>12/11/20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93734-3BE8-410D-BF74-280370773764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Marcador de contenido"/>
          <p:cNvSpPr>
            <a:spLocks noGrp="1"/>
          </p:cNvSpPr>
          <p:nvPr>
            <p:ph sz="quarter" idx="10"/>
          </p:nvPr>
        </p:nvSpPr>
        <p:spPr>
          <a:xfrm>
            <a:off x="827088" y="981075"/>
            <a:ext cx="7705725" cy="518477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980728"/>
            <a:ext cx="3008313" cy="935774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8E004D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980728"/>
            <a:ext cx="5111750" cy="51454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988840"/>
            <a:ext cx="3008313" cy="413732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112B32-E616-4CF1-A390-D9FEE5DB2BF5}" type="datetimeFigureOut">
              <a:rPr lang="es-ES" smtClean="0"/>
              <a:pPr/>
              <a:t>12/11/20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93734-3BE8-410D-BF74-280370773764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8E004D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1124743"/>
            <a:ext cx="5486400" cy="360283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112B32-E616-4CF1-A390-D9FEE5DB2BF5}" type="datetimeFigureOut">
              <a:rPr lang="es-ES" smtClean="0"/>
              <a:pPr/>
              <a:t>12/11/20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93734-3BE8-410D-BF74-280370773764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E004D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132856"/>
            <a:ext cx="8229600" cy="3993307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112B32-E616-4CF1-A390-D9FEE5DB2BF5}" type="datetimeFigureOut">
              <a:rPr lang="es-ES" smtClean="0"/>
              <a:pPr/>
              <a:t>12/11/20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93734-3BE8-410D-BF74-280370773764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80728"/>
            <a:ext cx="2057400" cy="5145435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rgbClr val="8E004D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80728"/>
            <a:ext cx="6019800" cy="5145435"/>
          </a:xfrm>
        </p:spPr>
        <p:txBody>
          <a:bodyPr vert="eaVert"/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112B32-E616-4CF1-A390-D9FEE5DB2BF5}" type="datetimeFigureOut">
              <a:rPr lang="es-ES" smtClean="0"/>
              <a:pPr/>
              <a:t>12/11/20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093734-3BE8-410D-BF74-280370773764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emf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 userDrawn="1"/>
        </p:nvSpPr>
        <p:spPr>
          <a:xfrm>
            <a:off x="0" y="0"/>
            <a:ext cx="9144000" cy="69269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Rectángulo"/>
          <p:cNvSpPr/>
          <p:nvPr userDrawn="1"/>
        </p:nvSpPr>
        <p:spPr>
          <a:xfrm>
            <a:off x="6660232" y="188640"/>
            <a:ext cx="1944216" cy="3600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2332037"/>
            <a:ext cx="8229600" cy="3761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27" name="1 Marcador de título"/>
          <p:cNvSpPr>
            <a:spLocks noGrp="1"/>
          </p:cNvSpPr>
          <p:nvPr>
            <p:ph type="title"/>
          </p:nvPr>
        </p:nvSpPr>
        <p:spPr>
          <a:xfrm>
            <a:off x="457200" y="100647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pic>
        <p:nvPicPr>
          <p:cNvPr id="13" name="12 Imagen"/>
          <p:cNvPicPr/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76796" y="258301"/>
            <a:ext cx="4295204" cy="176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6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67662"/>
            <a:ext cx="1008111" cy="381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8" r:id="rId9"/>
    <p:sldLayoutId id="2147483692" r:id="rId10"/>
    <p:sldLayoutId id="2147483693" r:id="rId11"/>
    <p:sldLayoutId id="2147483694" r:id="rId12"/>
    <p:sldLayoutId id="2147483695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udoc.echr.coe.int" TargetMode="External"/><Relationship Id="rId4" Type="http://schemas.openxmlformats.org/officeDocument/2006/relationships/hyperlink" Target="http://www.curia.eu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ww.echr.coe.int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lenainclusion.org" TargetMode="External"/><Relationship Id="rId4" Type="http://schemas.openxmlformats.org/officeDocument/2006/relationships/hyperlink" Target="http://www.rightsinternationalspain.org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ww.abogacia.es/front-fundacio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s-ES" dirty="0">
                <a:solidFill>
                  <a:schemeClr val="tx1"/>
                </a:solidFill>
              </a:rPr>
              <a:t>GARANTIAS PROCESALES DE LAS PERSONAS DETENIDAS 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" b="1" dirty="0"/>
              <a:t>PATRICIA GOICOECHEA</a:t>
            </a:r>
          </a:p>
          <a:p>
            <a:r>
              <a:rPr lang="es-ES" dirty="0"/>
              <a:t>RIGHTS INTERNATIONAL SPAIN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864096"/>
          </a:xfrm>
        </p:spPr>
        <p:txBody>
          <a:bodyPr/>
          <a:lstStyle/>
          <a:p>
            <a:r>
              <a:rPr lang="es-ES" b="1" dirty="0">
                <a:solidFill>
                  <a:schemeClr val="bg2">
                    <a:lumMod val="50000"/>
                  </a:schemeClr>
                </a:solidFill>
              </a:rPr>
              <a:t>Marco normativo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8052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" dirty="0"/>
              <a:t>                    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3203848" y="1772816"/>
            <a:ext cx="2304256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Derecho de la</a:t>
            </a:r>
          </a:p>
          <a:p>
            <a:pPr algn="ctr"/>
            <a:r>
              <a:rPr lang="es-ES" b="1" dirty="0"/>
              <a:t>Unión Europea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3275856" y="5445224"/>
            <a:ext cx="2304256" cy="9144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Ley de Enjuiciamiento Criminal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6372200" y="2924944"/>
            <a:ext cx="2304256" cy="9144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Convenio Europeo de DDHH</a:t>
            </a:r>
          </a:p>
          <a:p>
            <a:pPr algn="ctr"/>
            <a:r>
              <a:rPr lang="es-ES" b="1" dirty="0"/>
              <a:t>- CEDH -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6372200" y="4149080"/>
            <a:ext cx="2304256" cy="79208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PIDCP </a:t>
            </a:r>
          </a:p>
          <a:p>
            <a:pPr algn="ctr"/>
            <a:r>
              <a:rPr lang="es-ES" dirty="0"/>
              <a:t>Otras normas DDHH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611560" y="4581128"/>
            <a:ext cx="1728192" cy="64807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Constitución</a:t>
            </a:r>
          </a:p>
        </p:txBody>
      </p:sp>
      <p:sp>
        <p:nvSpPr>
          <p:cNvPr id="16" name="Elipse 15"/>
          <p:cNvSpPr/>
          <p:nvPr/>
        </p:nvSpPr>
        <p:spPr>
          <a:xfrm>
            <a:off x="611560" y="2564904"/>
            <a:ext cx="1944216" cy="9144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000000"/>
                </a:solidFill>
              </a:rPr>
              <a:t>Principio de primacía</a:t>
            </a:r>
          </a:p>
        </p:txBody>
      </p:sp>
      <p:sp>
        <p:nvSpPr>
          <p:cNvPr id="17" name="Elipse 16"/>
          <p:cNvSpPr/>
          <p:nvPr/>
        </p:nvSpPr>
        <p:spPr>
          <a:xfrm>
            <a:off x="3203848" y="3284984"/>
            <a:ext cx="2304256" cy="129614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Principio de interpretación conforme</a:t>
            </a:r>
          </a:p>
        </p:txBody>
      </p:sp>
      <p:cxnSp>
        <p:nvCxnSpPr>
          <p:cNvPr id="19" name="Conector recto 18"/>
          <p:cNvCxnSpPr>
            <a:stCxn id="10" idx="2"/>
          </p:cNvCxnSpPr>
          <p:nvPr/>
        </p:nvCxnSpPr>
        <p:spPr>
          <a:xfrm>
            <a:off x="4355976" y="2636912"/>
            <a:ext cx="0" cy="64807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/>
          <p:cNvCxnSpPr/>
          <p:nvPr/>
        </p:nvCxnSpPr>
        <p:spPr>
          <a:xfrm flipH="1">
            <a:off x="2123728" y="2204864"/>
            <a:ext cx="1080120" cy="432048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28"/>
          <p:cNvCxnSpPr>
            <a:stCxn id="12" idx="1"/>
          </p:cNvCxnSpPr>
          <p:nvPr/>
        </p:nvCxnSpPr>
        <p:spPr>
          <a:xfrm flipH="1">
            <a:off x="5364088" y="3382144"/>
            <a:ext cx="1008112" cy="26288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34"/>
          <p:cNvCxnSpPr>
            <a:endCxn id="14" idx="1"/>
          </p:cNvCxnSpPr>
          <p:nvPr/>
        </p:nvCxnSpPr>
        <p:spPr>
          <a:xfrm>
            <a:off x="5364088" y="4221088"/>
            <a:ext cx="1008112" cy="324036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Flecha derecha 35"/>
          <p:cNvSpPr/>
          <p:nvPr/>
        </p:nvSpPr>
        <p:spPr>
          <a:xfrm rot="8711788">
            <a:off x="2322463" y="4156404"/>
            <a:ext cx="934521" cy="484632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Flecha abajo 36"/>
          <p:cNvSpPr/>
          <p:nvPr/>
        </p:nvSpPr>
        <p:spPr>
          <a:xfrm>
            <a:off x="4139952" y="4725144"/>
            <a:ext cx="484632" cy="648072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Flecha abajo 42"/>
          <p:cNvSpPr/>
          <p:nvPr/>
        </p:nvSpPr>
        <p:spPr>
          <a:xfrm rot="17904859">
            <a:off x="2163669" y="5002336"/>
            <a:ext cx="484632" cy="1573238"/>
          </a:xfrm>
          <a:prstGeom prst="down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Flecha abajo 43"/>
          <p:cNvSpPr/>
          <p:nvPr/>
        </p:nvSpPr>
        <p:spPr>
          <a:xfrm>
            <a:off x="1259632" y="3573016"/>
            <a:ext cx="484632" cy="936104"/>
          </a:xfrm>
          <a:prstGeom prst="down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1389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bg2">
                    <a:lumMod val="50000"/>
                  </a:schemeClr>
                </a:solidFill>
              </a:rPr>
              <a:t>Unión Europea ≠ Consejo de Europa</a:t>
            </a:r>
            <a:endParaRPr lang="es-E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628800"/>
            <a:ext cx="8219256" cy="4824536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" dirty="0"/>
              <a:t>            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683568" y="3284984"/>
            <a:ext cx="3312368" cy="136815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TUE / TFUE / Carta de DDFF</a:t>
            </a:r>
          </a:p>
          <a:p>
            <a:pPr algn="ctr"/>
            <a:r>
              <a:rPr lang="es-ES" dirty="0"/>
              <a:t>Reglamentos</a:t>
            </a:r>
          </a:p>
          <a:p>
            <a:pPr algn="ctr"/>
            <a:r>
              <a:rPr lang="es-ES" dirty="0"/>
              <a:t>Directivas</a:t>
            </a:r>
          </a:p>
          <a:p>
            <a:pPr algn="ctr"/>
            <a:r>
              <a:rPr lang="es-ES_tradnl" sz="1600" dirty="0"/>
              <a:t>Acuerdos y decisiones marco</a:t>
            </a:r>
            <a:endParaRPr lang="es-ES" sz="1600" dirty="0"/>
          </a:p>
        </p:txBody>
      </p:sp>
      <p:cxnSp>
        <p:nvCxnSpPr>
          <p:cNvPr id="6" name="Conector recto 5"/>
          <p:cNvCxnSpPr>
            <a:stCxn id="3" idx="0"/>
            <a:endCxn id="3" idx="2"/>
          </p:cNvCxnSpPr>
          <p:nvPr/>
        </p:nvCxnSpPr>
        <p:spPr>
          <a:xfrm>
            <a:off x="4577172" y="1628800"/>
            <a:ext cx="0" cy="482453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ángulo 7"/>
          <p:cNvSpPr/>
          <p:nvPr/>
        </p:nvSpPr>
        <p:spPr>
          <a:xfrm>
            <a:off x="5652120" y="3429000"/>
            <a:ext cx="2448272" cy="914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CEDH</a:t>
            </a:r>
          </a:p>
          <a:p>
            <a:pPr algn="ctr"/>
            <a:r>
              <a:rPr lang="es-ES" dirty="0"/>
              <a:t>Protocolos</a:t>
            </a:r>
          </a:p>
        </p:txBody>
      </p:sp>
      <p:sp>
        <p:nvSpPr>
          <p:cNvPr id="9" name="Cilindro 8"/>
          <p:cNvSpPr/>
          <p:nvPr/>
        </p:nvSpPr>
        <p:spPr>
          <a:xfrm>
            <a:off x="3419872" y="5157192"/>
            <a:ext cx="914400" cy="1216152"/>
          </a:xfrm>
          <a:prstGeom prst="can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000000"/>
                </a:solidFill>
              </a:rPr>
              <a:t>TJUE</a:t>
            </a:r>
          </a:p>
        </p:txBody>
      </p:sp>
      <p:sp>
        <p:nvSpPr>
          <p:cNvPr id="10" name="Cilindro 9"/>
          <p:cNvSpPr/>
          <p:nvPr/>
        </p:nvSpPr>
        <p:spPr>
          <a:xfrm>
            <a:off x="4932040" y="5157192"/>
            <a:ext cx="914400" cy="1216152"/>
          </a:xfrm>
          <a:prstGeom prst="can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TEDH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67544" y="5445224"/>
            <a:ext cx="1850504" cy="64807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rgbClr val="000000"/>
                </a:solidFill>
              </a:rPr>
              <a:t>Cuestión prejudicial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6948264" y="5445224"/>
            <a:ext cx="1706488" cy="57606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rgbClr val="000000"/>
                </a:solidFill>
              </a:rPr>
              <a:t>Demanda</a:t>
            </a:r>
          </a:p>
        </p:txBody>
      </p:sp>
      <p:sp>
        <p:nvSpPr>
          <p:cNvPr id="14" name="Elipse 13"/>
          <p:cNvSpPr/>
          <p:nvPr/>
        </p:nvSpPr>
        <p:spPr>
          <a:xfrm>
            <a:off x="1115616" y="1772816"/>
            <a:ext cx="2520280" cy="115212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Unión Europea</a:t>
            </a:r>
          </a:p>
        </p:txBody>
      </p:sp>
      <p:sp>
        <p:nvSpPr>
          <p:cNvPr id="15" name="Elipse 14"/>
          <p:cNvSpPr/>
          <p:nvPr/>
        </p:nvSpPr>
        <p:spPr>
          <a:xfrm>
            <a:off x="5436096" y="1772816"/>
            <a:ext cx="2952328" cy="115212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Consejo de Europa</a:t>
            </a:r>
          </a:p>
        </p:txBody>
      </p:sp>
      <p:cxnSp>
        <p:nvCxnSpPr>
          <p:cNvPr id="17" name="Conector recto de flecha 16"/>
          <p:cNvCxnSpPr/>
          <p:nvPr/>
        </p:nvCxnSpPr>
        <p:spPr>
          <a:xfrm>
            <a:off x="2411760" y="5733256"/>
            <a:ext cx="936104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/>
          <p:cNvCxnSpPr/>
          <p:nvPr/>
        </p:nvCxnSpPr>
        <p:spPr>
          <a:xfrm flipH="1">
            <a:off x="6012160" y="5733256"/>
            <a:ext cx="792088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0826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692696"/>
            <a:ext cx="8568952" cy="792088"/>
          </a:xfrm>
        </p:spPr>
        <p:txBody>
          <a:bodyPr>
            <a:normAutofit fontScale="90000"/>
          </a:bodyPr>
          <a:lstStyle/>
          <a:p>
            <a:r>
              <a:rPr lang="es-ES" sz="4000" b="1" dirty="0">
                <a:solidFill>
                  <a:srgbClr val="767171"/>
                </a:solidFill>
              </a:rPr>
              <a:t>Aplicación del derecho de la Unión Europea</a:t>
            </a:r>
            <a:endParaRPr lang="es-ES" sz="4000" dirty="0">
              <a:solidFill>
                <a:srgbClr val="76717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" dirty="0"/>
              <a:t>        																																		</a:t>
            </a:r>
            <a:endParaRPr lang="es-ES" sz="1600" dirty="0"/>
          </a:p>
        </p:txBody>
      </p:sp>
      <p:sp>
        <p:nvSpPr>
          <p:cNvPr id="4" name="Elipse 3"/>
          <p:cNvSpPr/>
          <p:nvPr/>
        </p:nvSpPr>
        <p:spPr>
          <a:xfrm>
            <a:off x="2987824" y="2636912"/>
            <a:ext cx="2520280" cy="194421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/>
              <a:t>Primacía</a:t>
            </a:r>
          </a:p>
        </p:txBody>
      </p:sp>
      <p:sp>
        <p:nvSpPr>
          <p:cNvPr id="5" name="Rectángulo redondeado 4"/>
          <p:cNvSpPr/>
          <p:nvPr/>
        </p:nvSpPr>
        <p:spPr>
          <a:xfrm>
            <a:off x="467544" y="1772816"/>
            <a:ext cx="2232248" cy="9144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000000"/>
                </a:solidFill>
              </a:rPr>
              <a:t>Armonización legislaciones EM</a:t>
            </a:r>
          </a:p>
        </p:txBody>
      </p:sp>
      <p:sp>
        <p:nvSpPr>
          <p:cNvPr id="6" name="Rectángulo redondeado 5"/>
          <p:cNvSpPr/>
          <p:nvPr/>
        </p:nvSpPr>
        <p:spPr>
          <a:xfrm>
            <a:off x="323528" y="3861048"/>
            <a:ext cx="2520280" cy="79208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000000"/>
                </a:solidFill>
              </a:rPr>
              <a:t>Confianza </a:t>
            </a:r>
            <a:r>
              <a:rPr lang="es-ES" b="1" dirty="0" smtClean="0">
                <a:solidFill>
                  <a:srgbClr val="000000"/>
                </a:solidFill>
              </a:rPr>
              <a:t>mutua</a:t>
            </a:r>
          </a:p>
          <a:p>
            <a:pPr algn="ctr"/>
            <a:r>
              <a:rPr lang="es-ES" sz="1700" b="1" dirty="0" smtClean="0">
                <a:solidFill>
                  <a:srgbClr val="000000"/>
                </a:solidFill>
              </a:rPr>
              <a:t>Reconocimiento mutuo</a:t>
            </a:r>
            <a:endParaRPr lang="es-ES" sz="1700" b="1" dirty="0">
              <a:solidFill>
                <a:srgbClr val="000000"/>
              </a:solidFill>
            </a:endParaRPr>
          </a:p>
        </p:txBody>
      </p:sp>
      <p:sp>
        <p:nvSpPr>
          <p:cNvPr id="7" name="Rectángulo redondeado 6"/>
          <p:cNvSpPr/>
          <p:nvPr/>
        </p:nvSpPr>
        <p:spPr>
          <a:xfrm>
            <a:off x="467544" y="5085184"/>
            <a:ext cx="2232248" cy="7200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000000"/>
                </a:solidFill>
              </a:rPr>
              <a:t>No regresión</a:t>
            </a:r>
          </a:p>
        </p:txBody>
      </p:sp>
      <p:sp>
        <p:nvSpPr>
          <p:cNvPr id="8" name="Rectángulo redondeado 7"/>
          <p:cNvSpPr/>
          <p:nvPr/>
        </p:nvSpPr>
        <p:spPr>
          <a:xfrm>
            <a:off x="5940152" y="3501008"/>
            <a:ext cx="2664296" cy="9144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000000"/>
                </a:solidFill>
              </a:rPr>
              <a:t>Juez nacional:  inaplicación de normas nacionales no conformes</a:t>
            </a:r>
          </a:p>
        </p:txBody>
      </p:sp>
      <p:sp>
        <p:nvSpPr>
          <p:cNvPr id="9" name="Rectángulo redondeado 8"/>
          <p:cNvSpPr/>
          <p:nvPr/>
        </p:nvSpPr>
        <p:spPr>
          <a:xfrm>
            <a:off x="5940152" y="5085184"/>
            <a:ext cx="2664296" cy="7200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000000"/>
                </a:solidFill>
              </a:rPr>
              <a:t>Interpretación conforme</a:t>
            </a:r>
          </a:p>
        </p:txBody>
      </p:sp>
      <p:sp>
        <p:nvSpPr>
          <p:cNvPr id="10" name="Rectángulo redondeado 9"/>
          <p:cNvSpPr/>
          <p:nvPr/>
        </p:nvSpPr>
        <p:spPr>
          <a:xfrm>
            <a:off x="5940152" y="1772816"/>
            <a:ext cx="2664296" cy="7200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rgbClr val="000000"/>
                </a:solidFill>
              </a:rPr>
              <a:t>Efecto directo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5508104" y="2564904"/>
            <a:ext cx="3384376" cy="57606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rgbClr val="000000"/>
                </a:solidFill>
              </a:rPr>
              <a:t>Tratados: Van </a:t>
            </a:r>
            <a:r>
              <a:rPr lang="es-ES" sz="1400" dirty="0" err="1">
                <a:solidFill>
                  <a:srgbClr val="000000"/>
                </a:solidFill>
              </a:rPr>
              <a:t>Gend</a:t>
            </a:r>
            <a:r>
              <a:rPr lang="es-ES" sz="1400" dirty="0">
                <a:solidFill>
                  <a:srgbClr val="000000"/>
                </a:solidFill>
              </a:rPr>
              <a:t> en </a:t>
            </a:r>
            <a:r>
              <a:rPr lang="es-ES" sz="1400" dirty="0" err="1">
                <a:solidFill>
                  <a:srgbClr val="000000"/>
                </a:solidFill>
              </a:rPr>
              <a:t>Loos</a:t>
            </a:r>
            <a:r>
              <a:rPr lang="es-ES" sz="1400" dirty="0">
                <a:solidFill>
                  <a:srgbClr val="000000"/>
                </a:solidFill>
              </a:rPr>
              <a:t> </a:t>
            </a:r>
            <a:r>
              <a:rPr lang="mr-IN" sz="1400" dirty="0">
                <a:solidFill>
                  <a:srgbClr val="000000"/>
                </a:solidFill>
              </a:rPr>
              <a:t>–</a:t>
            </a:r>
            <a:r>
              <a:rPr lang="es-ES" sz="1400" dirty="0">
                <a:solidFill>
                  <a:srgbClr val="000000"/>
                </a:solidFill>
              </a:rPr>
              <a:t> C-26/62</a:t>
            </a:r>
          </a:p>
          <a:p>
            <a:pPr algn="ctr"/>
            <a:r>
              <a:rPr lang="es-ES" sz="1400" dirty="0">
                <a:solidFill>
                  <a:srgbClr val="000000"/>
                </a:solidFill>
              </a:rPr>
              <a:t>Directivas: Marshall </a:t>
            </a:r>
            <a:r>
              <a:rPr lang="mr-IN" sz="1400" dirty="0">
                <a:solidFill>
                  <a:srgbClr val="000000"/>
                </a:solidFill>
              </a:rPr>
              <a:t>–</a:t>
            </a:r>
            <a:r>
              <a:rPr lang="es-ES" sz="1400" dirty="0">
                <a:solidFill>
                  <a:srgbClr val="000000"/>
                </a:solidFill>
              </a:rPr>
              <a:t> C- 152/84</a:t>
            </a:r>
          </a:p>
          <a:p>
            <a:pPr algn="ctr"/>
            <a:r>
              <a:rPr lang="es-ES" sz="1400" dirty="0">
                <a:solidFill>
                  <a:srgbClr val="000000"/>
                </a:solidFill>
              </a:rPr>
              <a:t>[!!] Decisiones Marco: </a:t>
            </a:r>
            <a:r>
              <a:rPr lang="es-ES" sz="1400" dirty="0" err="1">
                <a:solidFill>
                  <a:srgbClr val="000000"/>
                </a:solidFill>
              </a:rPr>
              <a:t>Poplawski</a:t>
            </a:r>
            <a:r>
              <a:rPr lang="es-ES" sz="1400" dirty="0">
                <a:solidFill>
                  <a:srgbClr val="000000"/>
                </a:solidFill>
              </a:rPr>
              <a:t> </a:t>
            </a:r>
            <a:r>
              <a:rPr lang="mr-IN" sz="1400" dirty="0">
                <a:solidFill>
                  <a:srgbClr val="000000"/>
                </a:solidFill>
              </a:rPr>
              <a:t>–</a:t>
            </a:r>
            <a:r>
              <a:rPr lang="es-ES" sz="1400" dirty="0">
                <a:solidFill>
                  <a:srgbClr val="000000"/>
                </a:solidFill>
              </a:rPr>
              <a:t> C-573/17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3203848" y="4581128"/>
            <a:ext cx="2016224" cy="64807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rgbClr val="000000"/>
                </a:solidFill>
              </a:rPr>
              <a:t>Costa </a:t>
            </a:r>
            <a:r>
              <a:rPr lang="es-ES" sz="1400" dirty="0" err="1">
                <a:solidFill>
                  <a:srgbClr val="000000"/>
                </a:solidFill>
              </a:rPr>
              <a:t>Enel</a:t>
            </a:r>
            <a:r>
              <a:rPr lang="es-ES" sz="1400" dirty="0">
                <a:solidFill>
                  <a:srgbClr val="000000"/>
                </a:solidFill>
              </a:rPr>
              <a:t> </a:t>
            </a:r>
            <a:r>
              <a:rPr lang="mr-IN" sz="1400" dirty="0">
                <a:solidFill>
                  <a:srgbClr val="000000"/>
                </a:solidFill>
              </a:rPr>
              <a:t>–</a:t>
            </a:r>
            <a:r>
              <a:rPr lang="es-ES" sz="1400" dirty="0">
                <a:solidFill>
                  <a:srgbClr val="000000"/>
                </a:solidFill>
              </a:rPr>
              <a:t> C- 6/64</a:t>
            </a:r>
          </a:p>
          <a:p>
            <a:pPr algn="ctr"/>
            <a:r>
              <a:rPr lang="es-ES" sz="1400" dirty="0">
                <a:solidFill>
                  <a:srgbClr val="000000"/>
                </a:solidFill>
              </a:rPr>
              <a:t>Declaración 17 T Lisboa</a:t>
            </a:r>
          </a:p>
          <a:p>
            <a:pPr algn="ctr"/>
            <a:endParaRPr lang="es-ES" sz="1400" dirty="0">
              <a:solidFill>
                <a:srgbClr val="000000"/>
              </a:solidFill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251520" y="2708920"/>
            <a:ext cx="2664296" cy="93610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rgbClr val="000000"/>
                </a:solidFill>
              </a:rPr>
              <a:t>Principio subsidiariedad</a:t>
            </a:r>
          </a:p>
          <a:p>
            <a:pPr algn="ctr"/>
            <a:r>
              <a:rPr lang="es-ES" sz="1400" dirty="0">
                <a:solidFill>
                  <a:srgbClr val="000000"/>
                </a:solidFill>
              </a:rPr>
              <a:t>Directivas: estándares mínimos</a:t>
            </a:r>
          </a:p>
          <a:p>
            <a:pPr algn="ctr"/>
            <a:r>
              <a:rPr lang="es-ES" sz="1400" dirty="0">
                <a:solidFill>
                  <a:srgbClr val="000000"/>
                </a:solidFill>
              </a:rPr>
              <a:t>¿</a:t>
            </a:r>
            <a:r>
              <a:rPr lang="es-ES" sz="1400" dirty="0" err="1">
                <a:solidFill>
                  <a:srgbClr val="000000"/>
                </a:solidFill>
              </a:rPr>
              <a:t>Sitº</a:t>
            </a:r>
            <a:r>
              <a:rPr lang="es-ES" sz="1400" dirty="0">
                <a:solidFill>
                  <a:srgbClr val="000000"/>
                </a:solidFill>
              </a:rPr>
              <a:t> transfronteriza? </a:t>
            </a:r>
          </a:p>
          <a:p>
            <a:pPr algn="ctr"/>
            <a:r>
              <a:rPr lang="es-ES" sz="1400" dirty="0">
                <a:solidFill>
                  <a:srgbClr val="000000"/>
                </a:solidFill>
              </a:rPr>
              <a:t>Gianluca Moro - C-646/17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5940152" y="4365104"/>
            <a:ext cx="2664296" cy="36004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err="1">
                <a:solidFill>
                  <a:srgbClr val="000000"/>
                </a:solidFill>
              </a:rPr>
              <a:t>Simmenthal</a:t>
            </a:r>
            <a:r>
              <a:rPr lang="es-ES" sz="1400" dirty="0">
                <a:solidFill>
                  <a:srgbClr val="000000"/>
                </a:solidFill>
              </a:rPr>
              <a:t> </a:t>
            </a:r>
            <a:r>
              <a:rPr lang="mr-IN" sz="1400" dirty="0">
                <a:solidFill>
                  <a:srgbClr val="000000"/>
                </a:solidFill>
              </a:rPr>
              <a:t>–</a:t>
            </a:r>
            <a:r>
              <a:rPr lang="es-ES" sz="1400" dirty="0">
                <a:solidFill>
                  <a:srgbClr val="000000"/>
                </a:solidFill>
              </a:rPr>
              <a:t> C-106/77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5940152" y="5805264"/>
            <a:ext cx="2664296" cy="36004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rgbClr val="000000"/>
                </a:solidFill>
              </a:rPr>
              <a:t>Von </a:t>
            </a:r>
            <a:r>
              <a:rPr lang="es-ES" sz="1400" dirty="0" err="1">
                <a:solidFill>
                  <a:srgbClr val="000000"/>
                </a:solidFill>
              </a:rPr>
              <a:t>Colson</a:t>
            </a:r>
            <a:r>
              <a:rPr lang="es-ES" sz="1400" dirty="0">
                <a:solidFill>
                  <a:srgbClr val="000000"/>
                </a:solidFill>
              </a:rPr>
              <a:t> y </a:t>
            </a:r>
            <a:r>
              <a:rPr lang="es-ES" sz="1400" dirty="0" err="1">
                <a:solidFill>
                  <a:srgbClr val="000000"/>
                </a:solidFill>
              </a:rPr>
              <a:t>Kamann</a:t>
            </a:r>
            <a:r>
              <a:rPr lang="es-ES" sz="1400" dirty="0">
                <a:solidFill>
                  <a:srgbClr val="000000"/>
                </a:solidFill>
              </a:rPr>
              <a:t> </a:t>
            </a:r>
            <a:r>
              <a:rPr lang="mr-IN" sz="1400" dirty="0">
                <a:solidFill>
                  <a:srgbClr val="000000"/>
                </a:solidFill>
              </a:rPr>
              <a:t>–</a:t>
            </a:r>
            <a:r>
              <a:rPr lang="es-ES" sz="1400" dirty="0">
                <a:solidFill>
                  <a:srgbClr val="000000"/>
                </a:solidFill>
              </a:rPr>
              <a:t> C-14/83</a:t>
            </a:r>
          </a:p>
        </p:txBody>
      </p:sp>
    </p:spTree>
    <p:extLst>
      <p:ext uri="{BB962C8B-B14F-4D97-AF65-F5344CB8AC3E}">
        <p14:creationId xmlns:p14="http://schemas.microsoft.com/office/powerpoint/2010/main" val="2724765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rgbClr val="767171"/>
                </a:solidFill>
              </a:rPr>
              <a:t>Derecho a un abogado</a:t>
            </a:r>
            <a:endParaRPr lang="es-ES" dirty="0">
              <a:solidFill>
                <a:srgbClr val="76717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864" y="1484784"/>
            <a:ext cx="8229600" cy="4968552"/>
          </a:xfrm>
        </p:spPr>
        <p:txBody>
          <a:bodyPr/>
          <a:lstStyle/>
          <a:p>
            <a:pPr marL="0" indent="0">
              <a:buNone/>
            </a:pPr>
            <a:endParaRPr lang="es-ES" dirty="0"/>
          </a:p>
        </p:txBody>
      </p:sp>
      <p:sp>
        <p:nvSpPr>
          <p:cNvPr id="4" name="Rectángulo redondeado 3"/>
          <p:cNvSpPr/>
          <p:nvPr/>
        </p:nvSpPr>
        <p:spPr>
          <a:xfrm>
            <a:off x="467544" y="1412776"/>
            <a:ext cx="8280920" cy="936104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b="1" dirty="0"/>
              <a:t>Directiva 2013/48/UE, 22 de octubre de 2013, sobre el derecho a la asistencia de letrado en los procesos penales (</a:t>
            </a:r>
            <a:r>
              <a:rPr lang="mr-IN" sz="2000" b="1" dirty="0"/>
              <a:t>…</a:t>
            </a:r>
            <a:r>
              <a:rPr lang="es-ES_tradnl" sz="2000" b="1" dirty="0"/>
              <a:t>)</a:t>
            </a:r>
          </a:p>
          <a:p>
            <a:r>
              <a:rPr lang="es-ES_tradnl" b="1" dirty="0"/>
              <a:t>	C-612/15, </a:t>
            </a:r>
            <a:r>
              <a:rPr lang="es-ES_tradnl" b="1" dirty="0" err="1"/>
              <a:t>Kolev</a:t>
            </a:r>
            <a:r>
              <a:rPr lang="es-ES_tradnl" b="1" dirty="0"/>
              <a:t> y otros, 5 de junio de 2018 (</a:t>
            </a:r>
            <a:r>
              <a:rPr lang="es-ES_tradnl" b="1" dirty="0" err="1"/>
              <a:t>Cdo</a:t>
            </a:r>
            <a:r>
              <a:rPr lang="es-ES_tradnl" b="1" dirty="0"/>
              <a:t>. 101 a 111)</a:t>
            </a:r>
            <a:endParaRPr lang="es-ES" b="1" dirty="0"/>
          </a:p>
        </p:txBody>
      </p:sp>
      <p:sp>
        <p:nvSpPr>
          <p:cNvPr id="5" name="Redondear rectángulo de esquina sencilla 4"/>
          <p:cNvSpPr/>
          <p:nvPr/>
        </p:nvSpPr>
        <p:spPr>
          <a:xfrm>
            <a:off x="467544" y="2564904"/>
            <a:ext cx="8280920" cy="1296144"/>
          </a:xfrm>
          <a:prstGeom prst="round1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rgbClr val="000000"/>
                </a:solidFill>
              </a:rPr>
              <a:t>Art. 6.3. c) CEDH</a:t>
            </a:r>
          </a:p>
          <a:p>
            <a:pPr>
              <a:spcBef>
                <a:spcPts val="600"/>
              </a:spcBef>
            </a:pPr>
            <a:r>
              <a:rPr lang="es-ES" sz="2000" b="1" dirty="0">
                <a:solidFill>
                  <a:srgbClr val="000000"/>
                </a:solidFill>
              </a:rPr>
              <a:t>	STEDH </a:t>
            </a:r>
            <a:r>
              <a:rPr lang="mr-IN" sz="2000" b="1" dirty="0">
                <a:solidFill>
                  <a:srgbClr val="000000"/>
                </a:solidFill>
              </a:rPr>
              <a:t>–</a:t>
            </a:r>
            <a:r>
              <a:rPr lang="es-ES" sz="2000" b="1" dirty="0">
                <a:solidFill>
                  <a:srgbClr val="000000"/>
                </a:solidFill>
              </a:rPr>
              <a:t> </a:t>
            </a:r>
            <a:r>
              <a:rPr lang="es-ES" sz="2000" b="1" dirty="0" err="1">
                <a:solidFill>
                  <a:srgbClr val="000000"/>
                </a:solidFill>
              </a:rPr>
              <a:t>Salduz</a:t>
            </a:r>
            <a:r>
              <a:rPr lang="es-ES" sz="2000" b="1" dirty="0">
                <a:solidFill>
                  <a:srgbClr val="000000"/>
                </a:solidFill>
              </a:rPr>
              <a:t> c. Turquía, 27 de noviembre de 2008</a:t>
            </a:r>
          </a:p>
          <a:p>
            <a:pPr>
              <a:spcBef>
                <a:spcPts val="600"/>
              </a:spcBef>
            </a:pPr>
            <a:r>
              <a:rPr lang="es-ES" sz="2000" b="1" dirty="0">
                <a:solidFill>
                  <a:srgbClr val="000000"/>
                </a:solidFill>
              </a:rPr>
              <a:t>	STEDH </a:t>
            </a:r>
            <a:r>
              <a:rPr lang="mr-IN" sz="2000" b="1" dirty="0">
                <a:solidFill>
                  <a:srgbClr val="000000"/>
                </a:solidFill>
              </a:rPr>
              <a:t>–</a:t>
            </a:r>
            <a:r>
              <a:rPr lang="es-ES" sz="2000" b="1" dirty="0">
                <a:solidFill>
                  <a:srgbClr val="000000"/>
                </a:solidFill>
              </a:rPr>
              <a:t> </a:t>
            </a:r>
            <a:r>
              <a:rPr lang="es-ES" sz="2000" b="1" dirty="0" err="1">
                <a:solidFill>
                  <a:srgbClr val="000000"/>
                </a:solidFill>
              </a:rPr>
              <a:t>Beuze</a:t>
            </a:r>
            <a:r>
              <a:rPr lang="es-ES" sz="2000" b="1" dirty="0">
                <a:solidFill>
                  <a:srgbClr val="000000"/>
                </a:solidFill>
              </a:rPr>
              <a:t> c. Bélgica, 9 de noviembre de 2018</a:t>
            </a:r>
          </a:p>
        </p:txBody>
      </p:sp>
      <p:sp>
        <p:nvSpPr>
          <p:cNvPr id="6" name="Redondear rectángulo de esquina diagonal 5"/>
          <p:cNvSpPr/>
          <p:nvPr/>
        </p:nvSpPr>
        <p:spPr>
          <a:xfrm>
            <a:off x="467544" y="4077072"/>
            <a:ext cx="8280920" cy="2376264"/>
          </a:xfrm>
          <a:prstGeom prst="round2Diag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2000" b="1" dirty="0">
                <a:solidFill>
                  <a:srgbClr val="000000"/>
                </a:solidFill>
              </a:rPr>
              <a:t>	Art. 17.3 CE / 520.2 c), 520.6 , 527 </a:t>
            </a:r>
            <a:r>
              <a:rPr lang="es-ES" sz="2000" b="1" dirty="0" err="1">
                <a:solidFill>
                  <a:srgbClr val="000000"/>
                </a:solidFill>
              </a:rPr>
              <a:t>LECrim</a:t>
            </a:r>
            <a:endParaRPr lang="es-ES" sz="2000" b="1" dirty="0">
              <a:solidFill>
                <a:srgbClr val="000000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2000" b="1" dirty="0">
                <a:solidFill>
                  <a:srgbClr val="000000"/>
                </a:solidFill>
              </a:rPr>
              <a:t>STC 196/1987, 11 de diciembre, y STS 1151/2002, 19 de junio </a:t>
            </a:r>
            <a:r>
              <a:rPr lang="mr-IN" sz="2000" b="1" dirty="0">
                <a:solidFill>
                  <a:srgbClr val="000000"/>
                </a:solidFill>
              </a:rPr>
              <a:t>–</a:t>
            </a:r>
            <a:r>
              <a:rPr lang="es-ES" sz="2000" b="1" dirty="0">
                <a:solidFill>
                  <a:srgbClr val="000000"/>
                </a:solidFill>
              </a:rPr>
              <a:t> asistencia letrada del 17.3 CE es garantía del derecho a la libertad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2000" b="1" dirty="0">
                <a:solidFill>
                  <a:srgbClr val="000000"/>
                </a:solidFill>
              </a:rPr>
              <a:t>STC 21/1997, 10 de febrero </a:t>
            </a:r>
            <a:r>
              <a:rPr lang="mr-IN" sz="2000" b="1" dirty="0">
                <a:solidFill>
                  <a:srgbClr val="000000"/>
                </a:solidFill>
              </a:rPr>
              <a:t>–</a:t>
            </a:r>
            <a:r>
              <a:rPr lang="es-ES" sz="2000" b="1" dirty="0">
                <a:solidFill>
                  <a:srgbClr val="000000"/>
                </a:solidFill>
              </a:rPr>
              <a:t> finalidad de la asistencia es asegurar respeto de derechos constitucionales, asesoramiento técnico sobre conducta en los interrogatorios, incluida la de guardar silencio</a:t>
            </a:r>
          </a:p>
        </p:txBody>
      </p:sp>
    </p:spTree>
    <p:extLst>
      <p:ext uri="{BB962C8B-B14F-4D97-AF65-F5344CB8AC3E}">
        <p14:creationId xmlns:p14="http://schemas.microsoft.com/office/powerpoint/2010/main" val="4284445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792088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rgbClr val="767171"/>
                </a:solidFill>
              </a:rPr>
              <a:t>Derecho a traducción e interpretación </a:t>
            </a:r>
            <a:endParaRPr lang="es-ES" dirty="0">
              <a:solidFill>
                <a:srgbClr val="76717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968552"/>
          </a:xfrm>
        </p:spPr>
        <p:txBody>
          <a:bodyPr/>
          <a:lstStyle/>
          <a:p>
            <a:pPr marL="0" indent="0">
              <a:buNone/>
            </a:pPr>
            <a:endParaRPr lang="es-ES" dirty="0"/>
          </a:p>
        </p:txBody>
      </p:sp>
      <p:sp>
        <p:nvSpPr>
          <p:cNvPr id="4" name="Rectángulo redondeado 3"/>
          <p:cNvSpPr/>
          <p:nvPr/>
        </p:nvSpPr>
        <p:spPr>
          <a:xfrm>
            <a:off x="467544" y="1484784"/>
            <a:ext cx="8208912" cy="91440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b="1" dirty="0"/>
              <a:t>Directiva 2010/64/UE, 20 de octubre de 2010, relativa al derecho a interpretación y a traducción en los procesos penales</a:t>
            </a:r>
          </a:p>
          <a:p>
            <a:r>
              <a:rPr lang="es-ES" sz="2000" b="1" dirty="0"/>
              <a:t>	</a:t>
            </a:r>
            <a:r>
              <a:rPr lang="es-ES" b="1" dirty="0"/>
              <a:t>C-278/16, Frank </a:t>
            </a:r>
            <a:r>
              <a:rPr lang="es-ES" b="1" dirty="0" err="1"/>
              <a:t>Sleutjes</a:t>
            </a:r>
            <a:r>
              <a:rPr lang="es-ES" b="1" dirty="0"/>
              <a:t>, 12 de octubre de 2017 (</a:t>
            </a:r>
            <a:r>
              <a:rPr lang="es-ES" b="1" dirty="0" err="1"/>
              <a:t>Cdo</a:t>
            </a:r>
            <a:r>
              <a:rPr lang="es-ES" b="1" dirty="0"/>
              <a:t>. 26 y 33)</a:t>
            </a:r>
          </a:p>
        </p:txBody>
      </p:sp>
      <p:sp>
        <p:nvSpPr>
          <p:cNvPr id="5" name="Redondear rectángulo de esquina sencilla 4"/>
          <p:cNvSpPr/>
          <p:nvPr/>
        </p:nvSpPr>
        <p:spPr>
          <a:xfrm>
            <a:off x="467544" y="2564904"/>
            <a:ext cx="8208912" cy="1008112"/>
          </a:xfrm>
          <a:prstGeom prst="round1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2000" b="1" dirty="0">
                <a:solidFill>
                  <a:srgbClr val="000000"/>
                </a:solidFill>
              </a:rPr>
              <a:t>Art. 6.3. e) CEDH</a:t>
            </a:r>
          </a:p>
          <a:p>
            <a:r>
              <a:rPr lang="es-ES" sz="2000" b="1" dirty="0">
                <a:solidFill>
                  <a:srgbClr val="000000"/>
                </a:solidFill>
              </a:rPr>
              <a:t>	STEDH </a:t>
            </a:r>
            <a:r>
              <a:rPr lang="mr-IN" sz="2000" b="1" dirty="0">
                <a:solidFill>
                  <a:srgbClr val="000000"/>
                </a:solidFill>
              </a:rPr>
              <a:t>–</a:t>
            </a:r>
            <a:r>
              <a:rPr lang="es-ES" sz="2000" b="1" dirty="0">
                <a:solidFill>
                  <a:srgbClr val="000000"/>
                </a:solidFill>
              </a:rPr>
              <a:t> </a:t>
            </a:r>
            <a:r>
              <a:rPr lang="es-ES" sz="2000" b="1" dirty="0" err="1">
                <a:solidFill>
                  <a:srgbClr val="000000"/>
                </a:solidFill>
              </a:rPr>
              <a:t>Baytar</a:t>
            </a:r>
            <a:r>
              <a:rPr lang="es-ES" sz="2000" b="1" dirty="0">
                <a:solidFill>
                  <a:srgbClr val="000000"/>
                </a:solidFill>
              </a:rPr>
              <a:t> c. Turquía, 14 de octubre de 2014</a:t>
            </a:r>
          </a:p>
        </p:txBody>
      </p:sp>
      <p:sp>
        <p:nvSpPr>
          <p:cNvPr id="6" name="Redondear rectángulo de esquina diagonal 5"/>
          <p:cNvSpPr/>
          <p:nvPr/>
        </p:nvSpPr>
        <p:spPr>
          <a:xfrm>
            <a:off x="467544" y="3717032"/>
            <a:ext cx="8208912" cy="2736304"/>
          </a:xfrm>
          <a:prstGeom prst="round2Diag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2000" b="1" dirty="0">
                <a:solidFill>
                  <a:srgbClr val="000000"/>
                </a:solidFill>
              </a:rPr>
              <a:t>Art. 24.1 CE </a:t>
            </a:r>
            <a:r>
              <a:rPr lang="mr-IN" sz="2000" b="1" dirty="0">
                <a:solidFill>
                  <a:srgbClr val="000000"/>
                </a:solidFill>
              </a:rPr>
              <a:t>–</a:t>
            </a:r>
            <a:r>
              <a:rPr lang="es-ES" sz="2000" b="1" dirty="0">
                <a:solidFill>
                  <a:srgbClr val="000000"/>
                </a:solidFill>
              </a:rPr>
              <a:t> no indefensión / art. 24.2 CE </a:t>
            </a:r>
            <a:r>
              <a:rPr lang="mr-IN" sz="2000" b="1" dirty="0">
                <a:solidFill>
                  <a:srgbClr val="000000"/>
                </a:solidFill>
              </a:rPr>
              <a:t>–</a:t>
            </a:r>
            <a:r>
              <a:rPr lang="es-ES" sz="2000" b="1" dirty="0">
                <a:solidFill>
                  <a:srgbClr val="000000"/>
                </a:solidFill>
              </a:rPr>
              <a:t> </a:t>
            </a:r>
            <a:r>
              <a:rPr lang="es-ES" sz="2000" b="1" dirty="0" err="1">
                <a:solidFill>
                  <a:srgbClr val="000000"/>
                </a:solidFill>
              </a:rPr>
              <a:t>dº</a:t>
            </a:r>
            <a:r>
              <a:rPr lang="es-ES" sz="2000" b="1" dirty="0">
                <a:solidFill>
                  <a:srgbClr val="000000"/>
                </a:solidFill>
              </a:rPr>
              <a:t> defensa /520.2.h) </a:t>
            </a:r>
            <a:r>
              <a:rPr lang="es-ES" sz="2000" b="1" dirty="0" err="1">
                <a:solidFill>
                  <a:srgbClr val="000000"/>
                </a:solidFill>
              </a:rPr>
              <a:t>LECrim</a:t>
            </a:r>
            <a:endParaRPr lang="es-ES" sz="2000" b="1" dirty="0">
              <a:solidFill>
                <a:srgbClr val="000000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2000" b="1" dirty="0">
                <a:solidFill>
                  <a:srgbClr val="000000"/>
                </a:solidFill>
              </a:rPr>
              <a:t>STC 74/1987, 25 de mayo </a:t>
            </a:r>
            <a:r>
              <a:rPr lang="mr-IN" sz="2000" b="1" dirty="0">
                <a:solidFill>
                  <a:srgbClr val="000000"/>
                </a:solidFill>
              </a:rPr>
              <a:t>–</a:t>
            </a:r>
            <a:r>
              <a:rPr lang="es-ES" sz="2000" b="1" dirty="0">
                <a:solidFill>
                  <a:srgbClr val="000000"/>
                </a:solidFill>
              </a:rPr>
              <a:t> se reconoce también a españoles que no hablen o entiendan castellano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2000" b="1" dirty="0">
                <a:solidFill>
                  <a:srgbClr val="000000"/>
                </a:solidFill>
              </a:rPr>
              <a:t>STS 535/2012, 26 de junio </a:t>
            </a:r>
            <a:r>
              <a:rPr lang="mr-IN" sz="2000" b="1" dirty="0">
                <a:solidFill>
                  <a:srgbClr val="000000"/>
                </a:solidFill>
              </a:rPr>
              <a:t>–</a:t>
            </a:r>
            <a:r>
              <a:rPr lang="es-ES" sz="2000" b="1" dirty="0">
                <a:solidFill>
                  <a:srgbClr val="000000"/>
                </a:solidFill>
              </a:rPr>
              <a:t> entrada y registro sin intérprete, nulidad si real y efectiva indefensión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2000" b="1" dirty="0">
                <a:solidFill>
                  <a:srgbClr val="000000"/>
                </a:solidFill>
              </a:rPr>
              <a:t>STS 18/2016, 26 de enero </a:t>
            </a:r>
            <a:r>
              <a:rPr lang="mr-IN" sz="2000" b="1" dirty="0">
                <a:solidFill>
                  <a:srgbClr val="000000"/>
                </a:solidFill>
              </a:rPr>
              <a:t>–</a:t>
            </a:r>
            <a:r>
              <a:rPr lang="es-ES" sz="2000" b="1" dirty="0">
                <a:solidFill>
                  <a:srgbClr val="000000"/>
                </a:solidFill>
              </a:rPr>
              <a:t> defectos en traducción o interpretación sólo determinantes si realmente menoscaban la defensa o inducen a error</a:t>
            </a:r>
          </a:p>
        </p:txBody>
      </p:sp>
    </p:spTree>
    <p:extLst>
      <p:ext uri="{BB962C8B-B14F-4D97-AF65-F5344CB8AC3E}">
        <p14:creationId xmlns:p14="http://schemas.microsoft.com/office/powerpoint/2010/main" val="3690455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rgbClr val="767171"/>
                </a:solidFill>
              </a:rPr>
              <a:t>Derecho a información</a:t>
            </a:r>
            <a:endParaRPr lang="es-ES" dirty="0">
              <a:solidFill>
                <a:srgbClr val="76717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968552"/>
          </a:xfrm>
        </p:spPr>
        <p:txBody>
          <a:bodyPr/>
          <a:lstStyle/>
          <a:p>
            <a:pPr marL="0" indent="0">
              <a:buNone/>
            </a:pPr>
            <a:endParaRPr lang="es-ES" dirty="0"/>
          </a:p>
        </p:txBody>
      </p:sp>
      <p:sp>
        <p:nvSpPr>
          <p:cNvPr id="4" name="Rectángulo redondeado 3"/>
          <p:cNvSpPr/>
          <p:nvPr/>
        </p:nvSpPr>
        <p:spPr>
          <a:xfrm>
            <a:off x="467544" y="1340768"/>
            <a:ext cx="8208912" cy="936104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b="1" dirty="0"/>
              <a:t>Directiva 2012/13/UE, 22 de mayo de 2012, relativa al derecho a la información en procesos penales</a:t>
            </a:r>
          </a:p>
          <a:p>
            <a:r>
              <a:rPr lang="es-ES" sz="2000" b="1" dirty="0"/>
              <a:t>	</a:t>
            </a:r>
            <a:r>
              <a:rPr lang="es-ES_tradnl" b="1" dirty="0"/>
              <a:t>C-467/18, </a:t>
            </a:r>
            <a:r>
              <a:rPr lang="es-ES_tradnl" b="1" dirty="0" err="1"/>
              <a:t>Rayonna</a:t>
            </a:r>
            <a:r>
              <a:rPr lang="es-ES_tradnl" b="1" dirty="0"/>
              <a:t> </a:t>
            </a:r>
            <a:r>
              <a:rPr lang="es-ES_tradnl" b="1" dirty="0" err="1"/>
              <a:t>prokuratura</a:t>
            </a:r>
            <a:r>
              <a:rPr lang="es-ES_tradnl" b="1" dirty="0"/>
              <a:t>, 19 de septiembre de 2019 (</a:t>
            </a:r>
            <a:r>
              <a:rPr lang="es-ES_tradnl" b="1" dirty="0" err="1"/>
              <a:t>Cdo</a:t>
            </a:r>
            <a:r>
              <a:rPr lang="es-ES_tradnl" b="1" dirty="0"/>
              <a:t>. 50-53)</a:t>
            </a:r>
            <a:endParaRPr lang="es-ES" b="1" dirty="0"/>
          </a:p>
        </p:txBody>
      </p:sp>
      <p:sp>
        <p:nvSpPr>
          <p:cNvPr id="5" name="Redondear rectángulo de esquina sencilla 4"/>
          <p:cNvSpPr/>
          <p:nvPr/>
        </p:nvSpPr>
        <p:spPr>
          <a:xfrm>
            <a:off x="467544" y="2420888"/>
            <a:ext cx="8208912" cy="792088"/>
          </a:xfrm>
          <a:prstGeom prst="round1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b="1" dirty="0">
                <a:solidFill>
                  <a:srgbClr val="000000"/>
                </a:solidFill>
              </a:rPr>
              <a:t>Art. 5.2 CEDH</a:t>
            </a:r>
          </a:p>
          <a:p>
            <a:r>
              <a:rPr lang="es-ES" sz="2000" b="1" dirty="0">
                <a:solidFill>
                  <a:srgbClr val="000000"/>
                </a:solidFill>
              </a:rPr>
              <a:t>	STEDH </a:t>
            </a:r>
            <a:r>
              <a:rPr lang="mr-IN" sz="2000" b="1" dirty="0">
                <a:solidFill>
                  <a:srgbClr val="000000"/>
                </a:solidFill>
              </a:rPr>
              <a:t>–</a:t>
            </a:r>
            <a:r>
              <a:rPr lang="es-ES" sz="2000" b="1" dirty="0">
                <a:solidFill>
                  <a:srgbClr val="000000"/>
                </a:solidFill>
              </a:rPr>
              <a:t> JR y otros c. Grecia, 25 de enero de 2018</a:t>
            </a:r>
          </a:p>
        </p:txBody>
      </p:sp>
      <p:sp>
        <p:nvSpPr>
          <p:cNvPr id="6" name="Redondear rectángulo de esquina diagonal 5"/>
          <p:cNvSpPr/>
          <p:nvPr/>
        </p:nvSpPr>
        <p:spPr>
          <a:xfrm>
            <a:off x="467544" y="3284984"/>
            <a:ext cx="8208912" cy="3240360"/>
          </a:xfrm>
          <a:prstGeom prst="round2Diag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b="1" dirty="0">
                <a:solidFill>
                  <a:srgbClr val="000000"/>
                </a:solidFill>
              </a:rPr>
              <a:t>	Art. 17.1 y 3 CE /520.2 </a:t>
            </a:r>
            <a:r>
              <a:rPr lang="es-ES" sz="2000" b="1" dirty="0" err="1">
                <a:solidFill>
                  <a:srgbClr val="000000"/>
                </a:solidFill>
              </a:rPr>
              <a:t>LECrim</a:t>
            </a:r>
            <a:r>
              <a:rPr lang="es-ES" sz="2000" b="1" dirty="0">
                <a:solidFill>
                  <a:srgbClr val="000000"/>
                </a:solidFill>
              </a:rPr>
              <a:t> /527 </a:t>
            </a:r>
            <a:r>
              <a:rPr lang="es-ES" sz="2000" b="1" dirty="0" err="1">
                <a:solidFill>
                  <a:srgbClr val="000000"/>
                </a:solidFill>
              </a:rPr>
              <a:t>LECrim</a:t>
            </a:r>
            <a:endParaRPr lang="es-ES" sz="2000" b="1" dirty="0">
              <a:solidFill>
                <a:srgbClr val="000000"/>
              </a:solidFill>
            </a:endParaRPr>
          </a:p>
          <a:p>
            <a:r>
              <a:rPr lang="es-ES" sz="2000" b="1" dirty="0">
                <a:solidFill>
                  <a:srgbClr val="000000"/>
                </a:solidFill>
              </a:rPr>
              <a:t>STC 13/2017, 30 de enero, y STC 21/2018, 5 de marzo </a:t>
            </a:r>
            <a:r>
              <a:rPr lang="mr-IN" sz="2000" b="1" dirty="0">
                <a:solidFill>
                  <a:srgbClr val="000000"/>
                </a:solidFill>
              </a:rPr>
              <a:t>–</a:t>
            </a:r>
            <a:r>
              <a:rPr lang="es-ES" sz="2000" b="1" dirty="0">
                <a:solidFill>
                  <a:srgbClr val="000000"/>
                </a:solidFill>
              </a:rPr>
              <a:t> vulneración </a:t>
            </a:r>
            <a:r>
              <a:rPr lang="es-ES" sz="2000" b="1" dirty="0" err="1">
                <a:solidFill>
                  <a:srgbClr val="000000"/>
                </a:solidFill>
              </a:rPr>
              <a:t>dº</a:t>
            </a:r>
            <a:r>
              <a:rPr lang="es-ES" sz="2000" b="1" dirty="0">
                <a:solidFill>
                  <a:srgbClr val="000000"/>
                </a:solidFill>
              </a:rPr>
              <a:t> a libertad (17.1 y 3 CE) por no haber sido informado de modo suficiente sobre las razones de su detención, ni habérsele permitido el acceso a elementos de las actuaciones esenciales para impugnar la legalidad de la detención</a:t>
            </a:r>
          </a:p>
          <a:p>
            <a:endParaRPr lang="es-ES" sz="2000" b="1" dirty="0">
              <a:solidFill>
                <a:srgbClr val="000000"/>
              </a:solidFill>
            </a:endParaRPr>
          </a:p>
          <a:p>
            <a:r>
              <a:rPr lang="es-ES" sz="2000" b="1" dirty="0">
                <a:solidFill>
                  <a:srgbClr val="000000"/>
                </a:solidFill>
              </a:rPr>
              <a:t>Secreto de actuaciones </a:t>
            </a:r>
            <a:r>
              <a:rPr lang="mr-IN" sz="2000" b="1" dirty="0">
                <a:solidFill>
                  <a:srgbClr val="000000"/>
                </a:solidFill>
              </a:rPr>
              <a:t>–</a:t>
            </a:r>
            <a:r>
              <a:rPr lang="es-ES" sz="2000" b="1" dirty="0">
                <a:solidFill>
                  <a:srgbClr val="000000"/>
                </a:solidFill>
              </a:rPr>
              <a:t> art. 302 y 505.3 </a:t>
            </a:r>
            <a:r>
              <a:rPr lang="es-ES" sz="2000" b="1" dirty="0" err="1">
                <a:solidFill>
                  <a:srgbClr val="000000"/>
                </a:solidFill>
              </a:rPr>
              <a:t>LECrim</a:t>
            </a:r>
            <a:r>
              <a:rPr lang="es-ES" sz="2000" b="1" dirty="0">
                <a:solidFill>
                  <a:srgbClr val="000000"/>
                </a:solidFill>
              </a:rPr>
              <a:t>: </a:t>
            </a:r>
          </a:p>
          <a:p>
            <a:r>
              <a:rPr lang="es-ES" sz="2000" b="1" dirty="0">
                <a:solidFill>
                  <a:srgbClr val="000000"/>
                </a:solidFill>
              </a:rPr>
              <a:t>STC 83/2019, 17 de junio </a:t>
            </a:r>
            <a:r>
              <a:rPr lang="mr-IN" sz="2000" b="1" dirty="0">
                <a:solidFill>
                  <a:srgbClr val="000000"/>
                </a:solidFill>
              </a:rPr>
              <a:t>–</a:t>
            </a:r>
            <a:r>
              <a:rPr lang="es-ES" sz="2000" b="1" dirty="0">
                <a:solidFill>
                  <a:srgbClr val="000000"/>
                </a:solidFill>
              </a:rPr>
              <a:t> vulneración art. 17.1 y 24.1 CE  </a:t>
            </a:r>
          </a:p>
          <a:p>
            <a:r>
              <a:rPr lang="es-ES" sz="2000" b="1" dirty="0">
                <a:solidFill>
                  <a:srgbClr val="000000"/>
                </a:solidFill>
              </a:rPr>
              <a:t>Auto 343/2016, Audiencia Provincial Madrid (Secc. 15), 12 de abril </a:t>
            </a:r>
          </a:p>
        </p:txBody>
      </p:sp>
    </p:spTree>
    <p:extLst>
      <p:ext uri="{BB962C8B-B14F-4D97-AF65-F5344CB8AC3E}">
        <p14:creationId xmlns:p14="http://schemas.microsoft.com/office/powerpoint/2010/main" val="1867863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936104"/>
          </a:xfrm>
        </p:spPr>
        <p:txBody>
          <a:bodyPr>
            <a:normAutofit/>
          </a:bodyPr>
          <a:lstStyle/>
          <a:p>
            <a:r>
              <a:rPr lang="es-ES" sz="3400" b="1" dirty="0">
                <a:solidFill>
                  <a:srgbClr val="767171"/>
                </a:solidFill>
              </a:rPr>
              <a:t>Derecho a comunicar con terceros</a:t>
            </a:r>
            <a:endParaRPr lang="es-ES" sz="3400" dirty="0">
              <a:solidFill>
                <a:srgbClr val="76717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84784"/>
            <a:ext cx="8640960" cy="4641379"/>
          </a:xfrm>
        </p:spPr>
        <p:txBody>
          <a:bodyPr/>
          <a:lstStyle/>
          <a:p>
            <a:pPr marL="0" indent="0">
              <a:buNone/>
            </a:pPr>
            <a:endParaRPr lang="es-E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es-E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es-E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s-ES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Derecho a integridad física y ser visto por médico</a:t>
            </a:r>
          </a:p>
        </p:txBody>
      </p:sp>
      <p:sp>
        <p:nvSpPr>
          <p:cNvPr id="4" name="Rectángulo redondeado 3"/>
          <p:cNvSpPr/>
          <p:nvPr/>
        </p:nvSpPr>
        <p:spPr>
          <a:xfrm>
            <a:off x="611560" y="1556792"/>
            <a:ext cx="7920880" cy="151216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b="1" dirty="0"/>
              <a:t>Directiva 2013/48/UE, 22 de octubre de 2013, sobre el derecho a asistencia de letrado (</a:t>
            </a:r>
            <a:r>
              <a:rPr lang="mr-IN" sz="2000" b="1" dirty="0"/>
              <a:t>…</a:t>
            </a:r>
            <a:r>
              <a:rPr lang="es-ES_tradnl" sz="2000" b="1" dirty="0"/>
              <a:t>) y sobre el derecho a que se informe a un tercero en el momento de la privación de libertad y a comunicarse con terceros y con autoridades consulares durante la privación de libertad</a:t>
            </a:r>
            <a:endParaRPr lang="es-ES" sz="2000" b="1" dirty="0"/>
          </a:p>
        </p:txBody>
      </p:sp>
      <p:sp>
        <p:nvSpPr>
          <p:cNvPr id="5" name="Redondear rectángulo de esquina sencilla 4"/>
          <p:cNvSpPr/>
          <p:nvPr/>
        </p:nvSpPr>
        <p:spPr>
          <a:xfrm>
            <a:off x="611560" y="4149080"/>
            <a:ext cx="7920880" cy="1944216"/>
          </a:xfrm>
          <a:prstGeom prst="round1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b="1" dirty="0">
                <a:solidFill>
                  <a:schemeClr val="tx1"/>
                </a:solidFill>
              </a:rPr>
              <a:t>Art. 3 CEDH </a:t>
            </a:r>
            <a:r>
              <a:rPr lang="mr-IN" sz="2000" b="1" dirty="0">
                <a:solidFill>
                  <a:schemeClr val="tx1"/>
                </a:solidFill>
              </a:rPr>
              <a:t>–</a:t>
            </a:r>
            <a:r>
              <a:rPr lang="es-ES" sz="2000" b="1" dirty="0">
                <a:solidFill>
                  <a:schemeClr val="tx1"/>
                </a:solidFill>
              </a:rPr>
              <a:t> prohibición tortura, penas y tratos</a:t>
            </a:r>
          </a:p>
          <a:p>
            <a:r>
              <a:rPr lang="es-ES" sz="2000" b="1" dirty="0">
                <a:solidFill>
                  <a:schemeClr val="tx1"/>
                </a:solidFill>
              </a:rPr>
              <a:t>inhumanos o degradantes</a:t>
            </a:r>
          </a:p>
          <a:p>
            <a:endParaRPr lang="es-ES" sz="2000" b="1" dirty="0">
              <a:solidFill>
                <a:schemeClr val="tx1"/>
              </a:solidFill>
            </a:endParaRPr>
          </a:p>
          <a:p>
            <a:r>
              <a:rPr lang="es-ES" sz="2000" b="1" dirty="0">
                <a:solidFill>
                  <a:schemeClr val="tx1"/>
                </a:solidFill>
              </a:rPr>
              <a:t>Art. 15 CE / 520.2 i) </a:t>
            </a:r>
            <a:r>
              <a:rPr lang="es-ES" sz="2000" b="1" dirty="0" err="1">
                <a:solidFill>
                  <a:schemeClr val="tx1"/>
                </a:solidFill>
              </a:rPr>
              <a:t>LECrim</a:t>
            </a:r>
            <a:endParaRPr lang="es-ES" sz="2000" b="1" dirty="0">
              <a:solidFill>
                <a:schemeClr val="tx1"/>
              </a:solidFill>
            </a:endParaRPr>
          </a:p>
        </p:txBody>
      </p:sp>
      <p:pic>
        <p:nvPicPr>
          <p:cNvPr id="6" name="Picture 1" descr="pasted-imag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861048"/>
            <a:ext cx="2572449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8538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720080"/>
          </a:xfrm>
        </p:spPr>
        <p:txBody>
          <a:bodyPr>
            <a:noAutofit/>
          </a:bodyPr>
          <a:lstStyle/>
          <a:p>
            <a:r>
              <a:rPr lang="es-ES" sz="3400" b="1" dirty="0">
                <a:solidFill>
                  <a:srgbClr val="767171"/>
                </a:solidFill>
              </a:rPr>
              <a:t>Esquema de asistencia letrada en comisaría</a:t>
            </a:r>
            <a:endParaRPr lang="es-ES" sz="3400" dirty="0">
              <a:solidFill>
                <a:srgbClr val="76717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pPr marL="0" indent="0">
              <a:buNone/>
            </a:pPr>
            <a:r>
              <a:rPr lang="es-ES" dirty="0"/>
              <a:t>          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467544" y="1556792"/>
            <a:ext cx="2520280" cy="914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000000"/>
                </a:solidFill>
              </a:rPr>
              <a:t>Acceso a información y materiales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67544" y="3284984"/>
            <a:ext cx="2520280" cy="7200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000000"/>
                </a:solidFill>
              </a:rPr>
              <a:t>Entrevista previa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67544" y="4653136"/>
            <a:ext cx="2520280" cy="914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000000"/>
                </a:solidFill>
              </a:rPr>
              <a:t>Diligencia información y declaración</a:t>
            </a:r>
          </a:p>
        </p:txBody>
      </p:sp>
      <p:sp>
        <p:nvSpPr>
          <p:cNvPr id="7" name="Rectángulo 6"/>
          <p:cNvSpPr/>
          <p:nvPr/>
        </p:nvSpPr>
        <p:spPr>
          <a:xfrm>
            <a:off x="6444208" y="3284984"/>
            <a:ext cx="2520280" cy="7200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000000"/>
                </a:solidFill>
              </a:rPr>
              <a:t>Entrevista posterior</a:t>
            </a:r>
          </a:p>
        </p:txBody>
      </p:sp>
      <p:sp>
        <p:nvSpPr>
          <p:cNvPr id="8" name="Llaves 7"/>
          <p:cNvSpPr/>
          <p:nvPr/>
        </p:nvSpPr>
        <p:spPr>
          <a:xfrm>
            <a:off x="3131840" y="1484784"/>
            <a:ext cx="2160240" cy="1080120"/>
          </a:xfrm>
          <a:prstGeom prst="bracePair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s-ES" sz="2000" dirty="0" err="1"/>
              <a:t>Dº</a:t>
            </a:r>
            <a:r>
              <a:rPr lang="es-ES" sz="2000" dirty="0"/>
              <a:t> información</a:t>
            </a:r>
          </a:p>
          <a:p>
            <a:r>
              <a:rPr lang="es-ES" sz="2000" dirty="0" err="1"/>
              <a:t>Dº</a:t>
            </a:r>
            <a:r>
              <a:rPr lang="es-ES" sz="2000" dirty="0"/>
              <a:t> defensa</a:t>
            </a:r>
          </a:p>
          <a:p>
            <a:r>
              <a:rPr lang="es-ES" sz="2000" dirty="0" err="1"/>
              <a:t>Dº</a:t>
            </a:r>
            <a:r>
              <a:rPr lang="es-ES" sz="2000" dirty="0"/>
              <a:t> libertad</a:t>
            </a:r>
          </a:p>
        </p:txBody>
      </p:sp>
      <p:sp>
        <p:nvSpPr>
          <p:cNvPr id="9" name="Llaves 8"/>
          <p:cNvSpPr/>
          <p:nvPr/>
        </p:nvSpPr>
        <p:spPr>
          <a:xfrm>
            <a:off x="3131840" y="2996952"/>
            <a:ext cx="3096344" cy="1296144"/>
          </a:xfrm>
          <a:prstGeom prst="bracePair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s-ES" sz="2000" dirty="0" err="1"/>
              <a:t>Dº</a:t>
            </a:r>
            <a:r>
              <a:rPr lang="es-ES" sz="2000" dirty="0"/>
              <a:t> información</a:t>
            </a:r>
          </a:p>
          <a:p>
            <a:r>
              <a:rPr lang="es-ES" sz="2000" dirty="0" err="1"/>
              <a:t>Dº</a:t>
            </a:r>
            <a:r>
              <a:rPr lang="es-ES" sz="2000" dirty="0"/>
              <a:t> defensa</a:t>
            </a:r>
          </a:p>
          <a:p>
            <a:r>
              <a:rPr lang="es-ES" sz="2000" dirty="0" err="1"/>
              <a:t>Dº</a:t>
            </a:r>
            <a:r>
              <a:rPr lang="es-ES" sz="2000" dirty="0"/>
              <a:t> interpretación</a:t>
            </a:r>
          </a:p>
          <a:p>
            <a:r>
              <a:rPr lang="es-ES" sz="2000" dirty="0"/>
              <a:t>Garantía otros derechos</a:t>
            </a:r>
          </a:p>
        </p:txBody>
      </p:sp>
      <p:sp>
        <p:nvSpPr>
          <p:cNvPr id="10" name="Llaves 9"/>
          <p:cNvSpPr/>
          <p:nvPr/>
        </p:nvSpPr>
        <p:spPr>
          <a:xfrm>
            <a:off x="3131840" y="4581128"/>
            <a:ext cx="3168352" cy="1058416"/>
          </a:xfrm>
          <a:prstGeom prst="bracePair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s-ES" sz="2000" dirty="0" err="1"/>
              <a:t>Dº</a:t>
            </a:r>
            <a:r>
              <a:rPr lang="es-ES" sz="2000" dirty="0"/>
              <a:t> defensa</a:t>
            </a:r>
          </a:p>
          <a:p>
            <a:r>
              <a:rPr lang="es-ES" sz="2000" dirty="0" err="1"/>
              <a:t>Dº</a:t>
            </a:r>
            <a:r>
              <a:rPr lang="es-ES" sz="2000" dirty="0"/>
              <a:t> silencio</a:t>
            </a:r>
          </a:p>
          <a:p>
            <a:r>
              <a:rPr lang="es-ES" sz="2000" dirty="0"/>
              <a:t>Garantía ejercicio otros </a:t>
            </a:r>
            <a:r>
              <a:rPr lang="es-ES" sz="2000" dirty="0" err="1"/>
              <a:t>dº</a:t>
            </a:r>
            <a:endParaRPr lang="es-ES" sz="2000" dirty="0"/>
          </a:p>
        </p:txBody>
      </p:sp>
      <p:sp>
        <p:nvSpPr>
          <p:cNvPr id="11" name="Elipse 10"/>
          <p:cNvSpPr/>
          <p:nvPr/>
        </p:nvSpPr>
        <p:spPr>
          <a:xfrm>
            <a:off x="6876256" y="5013176"/>
            <a:ext cx="1296144" cy="9144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Habeas corpus</a:t>
            </a:r>
          </a:p>
        </p:txBody>
      </p:sp>
      <p:sp>
        <p:nvSpPr>
          <p:cNvPr id="12" name="Elipse 11"/>
          <p:cNvSpPr/>
          <p:nvPr/>
        </p:nvSpPr>
        <p:spPr>
          <a:xfrm>
            <a:off x="8028384" y="5445224"/>
            <a:ext cx="914400" cy="9144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Acta</a:t>
            </a:r>
          </a:p>
        </p:txBody>
      </p:sp>
      <p:sp>
        <p:nvSpPr>
          <p:cNvPr id="13" name="Elipse 12"/>
          <p:cNvSpPr/>
          <p:nvPr/>
        </p:nvSpPr>
        <p:spPr>
          <a:xfrm>
            <a:off x="6228184" y="5877272"/>
            <a:ext cx="2016224" cy="72008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Otras actuaciones</a:t>
            </a:r>
          </a:p>
        </p:txBody>
      </p:sp>
    </p:spTree>
    <p:extLst>
      <p:ext uri="{BB962C8B-B14F-4D97-AF65-F5344CB8AC3E}">
        <p14:creationId xmlns:p14="http://schemas.microsoft.com/office/powerpoint/2010/main" val="1126045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marL="0" indent="0">
              <a:buNone/>
            </a:pPr>
            <a:r>
              <a:rPr lang="es-ES" dirty="0"/>
              <a:t>      </a:t>
            </a:r>
          </a:p>
        </p:txBody>
      </p:sp>
      <p:sp>
        <p:nvSpPr>
          <p:cNvPr id="4" name="Rectángulo redondeado 3"/>
          <p:cNvSpPr/>
          <p:nvPr/>
        </p:nvSpPr>
        <p:spPr>
          <a:xfrm>
            <a:off x="2915816" y="1340768"/>
            <a:ext cx="2304256" cy="108012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/>
              <a:t>¿Qué “elementos” son esenciales?</a:t>
            </a:r>
          </a:p>
        </p:txBody>
      </p:sp>
      <p:sp>
        <p:nvSpPr>
          <p:cNvPr id="5" name="Rectángulo redondeado 4"/>
          <p:cNvSpPr/>
          <p:nvPr/>
        </p:nvSpPr>
        <p:spPr>
          <a:xfrm>
            <a:off x="4067944" y="3789040"/>
            <a:ext cx="2520280" cy="79208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200" b="1" dirty="0"/>
              <a:t>Solicitud proactiva</a:t>
            </a:r>
          </a:p>
        </p:txBody>
      </p:sp>
      <p:sp>
        <p:nvSpPr>
          <p:cNvPr id="6" name="Rectángulo redondeado 5"/>
          <p:cNvSpPr/>
          <p:nvPr/>
        </p:nvSpPr>
        <p:spPr>
          <a:xfrm>
            <a:off x="6444208" y="5157192"/>
            <a:ext cx="2232248" cy="1008112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¿Exhibición, lectura, copia, información oral...?</a:t>
            </a:r>
          </a:p>
        </p:txBody>
      </p:sp>
      <p:sp>
        <p:nvSpPr>
          <p:cNvPr id="7" name="Elipse 6"/>
          <p:cNvSpPr/>
          <p:nvPr/>
        </p:nvSpPr>
        <p:spPr>
          <a:xfrm>
            <a:off x="2843808" y="5301208"/>
            <a:ext cx="2376264" cy="9144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000000"/>
                </a:solidFill>
              </a:rPr>
              <a:t>Incomunicación</a:t>
            </a:r>
          </a:p>
        </p:txBody>
      </p:sp>
      <p:sp>
        <p:nvSpPr>
          <p:cNvPr id="8" name="Elipse 7"/>
          <p:cNvSpPr/>
          <p:nvPr/>
        </p:nvSpPr>
        <p:spPr>
          <a:xfrm>
            <a:off x="1259632" y="4725144"/>
            <a:ext cx="1800200" cy="9144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000000"/>
                </a:solidFill>
              </a:rPr>
              <a:t>Secreto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67544" y="2708920"/>
            <a:ext cx="2664296" cy="14401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200" b="1" dirty="0">
                <a:solidFill>
                  <a:srgbClr val="000000"/>
                </a:solidFill>
              </a:rPr>
              <a:t>Acceso a elementos esenciales</a:t>
            </a:r>
          </a:p>
          <a:p>
            <a:pPr algn="ctr"/>
            <a:r>
              <a:rPr lang="es-ES" sz="2200" b="1" dirty="0">
                <a:solidFill>
                  <a:srgbClr val="000000"/>
                </a:solidFill>
              </a:rPr>
              <a:t>- previo a entrevista - </a:t>
            </a:r>
          </a:p>
        </p:txBody>
      </p:sp>
      <p:sp>
        <p:nvSpPr>
          <p:cNvPr id="10" name="Llaves 9"/>
          <p:cNvSpPr/>
          <p:nvPr/>
        </p:nvSpPr>
        <p:spPr>
          <a:xfrm>
            <a:off x="5292080" y="1052736"/>
            <a:ext cx="3312368" cy="2376264"/>
          </a:xfrm>
          <a:prstGeom prst="bracePair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s-ES" dirty="0"/>
              <a:t>Denuncia</a:t>
            </a:r>
          </a:p>
          <a:p>
            <a:r>
              <a:rPr lang="es-ES" dirty="0"/>
              <a:t>Fotografías, grabaciones</a:t>
            </a:r>
          </a:p>
          <a:p>
            <a:r>
              <a:rPr lang="es-ES" dirty="0"/>
              <a:t>Actas registros</a:t>
            </a:r>
          </a:p>
          <a:p>
            <a:r>
              <a:rPr lang="es-ES" dirty="0"/>
              <a:t>Actas inspección ocular</a:t>
            </a:r>
          </a:p>
          <a:p>
            <a:r>
              <a:rPr lang="es-ES" dirty="0"/>
              <a:t>Comparecencia agentes</a:t>
            </a:r>
          </a:p>
          <a:p>
            <a:r>
              <a:rPr lang="es-ES" dirty="0"/>
              <a:t>Comparecencia testigos</a:t>
            </a:r>
          </a:p>
          <a:p>
            <a:r>
              <a:rPr lang="es-ES" dirty="0"/>
              <a:t>Partes de lesiones</a:t>
            </a:r>
          </a:p>
          <a:p>
            <a:r>
              <a:rPr lang="es-ES" dirty="0"/>
              <a:t>OED / OID</a:t>
            </a:r>
          </a:p>
        </p:txBody>
      </p:sp>
    </p:spTree>
    <p:extLst>
      <p:ext uri="{BB962C8B-B14F-4D97-AF65-F5344CB8AC3E}">
        <p14:creationId xmlns:p14="http://schemas.microsoft.com/office/powerpoint/2010/main" val="2817478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328592"/>
          </a:xfrm>
        </p:spPr>
        <p:txBody>
          <a:bodyPr/>
          <a:lstStyle/>
          <a:p>
            <a:pPr marL="0" indent="0">
              <a:buNone/>
            </a:pPr>
            <a:r>
              <a:rPr lang="es-ES" b="1" dirty="0">
                <a:latin typeface="+mj-lt"/>
              </a:rPr>
              <a:t>       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467544" y="2492896"/>
            <a:ext cx="2520280" cy="113042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600" b="1" dirty="0">
                <a:solidFill>
                  <a:srgbClr val="000000"/>
                </a:solidFill>
              </a:rPr>
              <a:t>Entrevista previa</a:t>
            </a:r>
          </a:p>
        </p:txBody>
      </p:sp>
      <p:sp>
        <p:nvSpPr>
          <p:cNvPr id="5" name="Rectángulo redondeado 4"/>
          <p:cNvSpPr/>
          <p:nvPr/>
        </p:nvSpPr>
        <p:spPr>
          <a:xfrm>
            <a:off x="3707904" y="1196752"/>
            <a:ext cx="2232248" cy="91440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Información</a:t>
            </a:r>
          </a:p>
        </p:txBody>
      </p:sp>
      <p:sp>
        <p:nvSpPr>
          <p:cNvPr id="6" name="Rectángulo redondeado 5"/>
          <p:cNvSpPr/>
          <p:nvPr/>
        </p:nvSpPr>
        <p:spPr>
          <a:xfrm>
            <a:off x="3707904" y="2492896"/>
            <a:ext cx="2232248" cy="91440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Lenguaje claro</a:t>
            </a:r>
          </a:p>
        </p:txBody>
      </p:sp>
      <p:sp>
        <p:nvSpPr>
          <p:cNvPr id="7" name="Rectángulo redondeado 6"/>
          <p:cNvSpPr/>
          <p:nvPr/>
        </p:nvSpPr>
        <p:spPr>
          <a:xfrm>
            <a:off x="3707904" y="3933056"/>
            <a:ext cx="2376264" cy="91440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Situación personal</a:t>
            </a:r>
          </a:p>
        </p:txBody>
      </p:sp>
      <p:sp>
        <p:nvSpPr>
          <p:cNvPr id="8" name="Rectángulo redondeado 7"/>
          <p:cNvSpPr/>
          <p:nvPr/>
        </p:nvSpPr>
        <p:spPr>
          <a:xfrm>
            <a:off x="3707904" y="5517232"/>
            <a:ext cx="2376264" cy="648072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Asesoramiento silencio / declaración</a:t>
            </a:r>
          </a:p>
        </p:txBody>
      </p:sp>
      <p:sp>
        <p:nvSpPr>
          <p:cNvPr id="9" name="Elipse 8"/>
          <p:cNvSpPr/>
          <p:nvPr/>
        </p:nvSpPr>
        <p:spPr>
          <a:xfrm>
            <a:off x="755576" y="5229200"/>
            <a:ext cx="2376264" cy="77038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000000"/>
                </a:solidFill>
              </a:rPr>
              <a:t>Incomunicación</a:t>
            </a:r>
          </a:p>
        </p:txBody>
      </p:sp>
      <p:sp>
        <p:nvSpPr>
          <p:cNvPr id="10" name="Esquina doblada 9"/>
          <p:cNvSpPr/>
          <p:nvPr/>
        </p:nvSpPr>
        <p:spPr>
          <a:xfrm rot="20507782">
            <a:off x="391198" y="4326598"/>
            <a:ext cx="3054470" cy="461573"/>
          </a:xfrm>
          <a:prstGeom prst="foldedCorner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rgbClr val="000000"/>
                </a:solidFill>
              </a:rPr>
              <a:t>Confidencialidad</a:t>
            </a:r>
          </a:p>
        </p:txBody>
      </p:sp>
      <p:sp>
        <p:nvSpPr>
          <p:cNvPr id="11" name="Llaves 10"/>
          <p:cNvSpPr/>
          <p:nvPr/>
        </p:nvSpPr>
        <p:spPr>
          <a:xfrm>
            <a:off x="6084168" y="980728"/>
            <a:ext cx="2592288" cy="1224136"/>
          </a:xfrm>
          <a:prstGeom prst="bracePair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s-ES" dirty="0"/>
              <a:t>Derechos</a:t>
            </a:r>
          </a:p>
          <a:p>
            <a:r>
              <a:rPr lang="es-ES" dirty="0"/>
              <a:t>Detalles ejercicio</a:t>
            </a:r>
          </a:p>
          <a:p>
            <a:r>
              <a:rPr lang="es-ES" dirty="0"/>
              <a:t>Hechos, datos</a:t>
            </a:r>
            <a:r>
              <a:rPr lang="mr-IN" dirty="0"/>
              <a:t>…</a:t>
            </a:r>
            <a:endParaRPr lang="es-ES_tradnl" dirty="0"/>
          </a:p>
          <a:p>
            <a:r>
              <a:rPr lang="es-ES" dirty="0"/>
              <a:t>S</a:t>
            </a:r>
            <a:r>
              <a:rPr lang="es-ES_tradnl" dirty="0" err="1"/>
              <a:t>ecuencia</a:t>
            </a:r>
            <a:r>
              <a:rPr lang="es-ES_tradnl" dirty="0"/>
              <a:t> detención</a:t>
            </a:r>
            <a:endParaRPr lang="es-ES" dirty="0"/>
          </a:p>
        </p:txBody>
      </p:sp>
      <p:sp>
        <p:nvSpPr>
          <p:cNvPr id="12" name="Llaves 11"/>
          <p:cNvSpPr/>
          <p:nvPr/>
        </p:nvSpPr>
        <p:spPr>
          <a:xfrm>
            <a:off x="6156176" y="2636912"/>
            <a:ext cx="2520280" cy="720080"/>
          </a:xfrm>
          <a:prstGeom prst="bracePair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s-ES" dirty="0"/>
              <a:t>Vocabulario adaptado</a:t>
            </a:r>
          </a:p>
          <a:p>
            <a:r>
              <a:rPr lang="es-ES" dirty="0"/>
              <a:t>Claro ≠ breve</a:t>
            </a:r>
          </a:p>
        </p:txBody>
      </p:sp>
      <p:sp>
        <p:nvSpPr>
          <p:cNvPr id="13" name="Llaves 12"/>
          <p:cNvSpPr/>
          <p:nvPr/>
        </p:nvSpPr>
        <p:spPr>
          <a:xfrm>
            <a:off x="6156176" y="3573016"/>
            <a:ext cx="2664296" cy="1728192"/>
          </a:xfrm>
          <a:prstGeom prst="bracePair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s-ES" dirty="0"/>
              <a:t>Necesidad intérprete</a:t>
            </a:r>
          </a:p>
          <a:p>
            <a:r>
              <a:rPr lang="es-ES" dirty="0"/>
              <a:t>Vulnerabilidad</a:t>
            </a:r>
          </a:p>
          <a:p>
            <a:r>
              <a:rPr lang="es-ES" dirty="0"/>
              <a:t>Enfermedades</a:t>
            </a:r>
          </a:p>
          <a:p>
            <a:r>
              <a:rPr lang="es-ES" dirty="0"/>
              <a:t>Derechos ejercidos</a:t>
            </a:r>
          </a:p>
          <a:p>
            <a:r>
              <a:rPr lang="es-ES" dirty="0"/>
              <a:t>Ejercicio posterior</a:t>
            </a:r>
          </a:p>
        </p:txBody>
      </p:sp>
    </p:spTree>
    <p:extLst>
      <p:ext uri="{BB962C8B-B14F-4D97-AF65-F5344CB8AC3E}">
        <p14:creationId xmlns:p14="http://schemas.microsoft.com/office/powerpoint/2010/main" val="929475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5433467"/>
          </a:xfrm>
        </p:spPr>
        <p:txBody>
          <a:bodyPr/>
          <a:lstStyle/>
          <a:p>
            <a:pPr marL="0" indent="0">
              <a:buNone/>
            </a:pPr>
            <a:r>
              <a:rPr lang="es-ES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</a:p>
        </p:txBody>
      </p:sp>
      <p:sp>
        <p:nvSpPr>
          <p:cNvPr id="4" name="Rectángulo redondeado 3"/>
          <p:cNvSpPr/>
          <p:nvPr/>
        </p:nvSpPr>
        <p:spPr>
          <a:xfrm>
            <a:off x="539552" y="1196752"/>
            <a:ext cx="2880320" cy="91440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Sede policial: Constancia irregularidades en acta</a:t>
            </a:r>
          </a:p>
        </p:txBody>
      </p:sp>
      <p:sp>
        <p:nvSpPr>
          <p:cNvPr id="5" name="Rectángulo redondeado 4"/>
          <p:cNvSpPr/>
          <p:nvPr/>
        </p:nvSpPr>
        <p:spPr>
          <a:xfrm>
            <a:off x="5508104" y="1196752"/>
            <a:ext cx="3168352" cy="91440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Negarse a realizar asistencia</a:t>
            </a:r>
          </a:p>
          <a:p>
            <a:pPr algn="ctr"/>
            <a:r>
              <a:rPr lang="es-ES" b="1" dirty="0"/>
              <a:t>ICA </a:t>
            </a:r>
            <a:r>
              <a:rPr lang="mr-IN" b="1" dirty="0"/>
              <a:t>–</a:t>
            </a:r>
            <a:r>
              <a:rPr lang="es-ES" b="1" dirty="0"/>
              <a:t> Diputado de guardia</a:t>
            </a:r>
          </a:p>
        </p:txBody>
      </p:sp>
      <p:sp>
        <p:nvSpPr>
          <p:cNvPr id="6" name="Rectángulo redondeado 5"/>
          <p:cNvSpPr/>
          <p:nvPr/>
        </p:nvSpPr>
        <p:spPr>
          <a:xfrm>
            <a:off x="5940152" y="3284984"/>
            <a:ext cx="2736304" cy="9144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000000"/>
                </a:solidFill>
              </a:rPr>
              <a:t>Sede judicial: </a:t>
            </a:r>
          </a:p>
          <a:p>
            <a:pPr algn="ctr"/>
            <a:r>
              <a:rPr lang="es-ES" b="1" dirty="0">
                <a:solidFill>
                  <a:srgbClr val="000000"/>
                </a:solidFill>
              </a:rPr>
              <a:t>Instar nulidad de diligencia</a:t>
            </a:r>
          </a:p>
        </p:txBody>
      </p:sp>
      <p:sp>
        <p:nvSpPr>
          <p:cNvPr id="7" name="Rectángulo redondeado 6"/>
          <p:cNvSpPr/>
          <p:nvPr/>
        </p:nvSpPr>
        <p:spPr>
          <a:xfrm>
            <a:off x="539552" y="5013176"/>
            <a:ext cx="3456384" cy="9144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000000"/>
                </a:solidFill>
              </a:rPr>
              <a:t>Denuncia / querella</a:t>
            </a:r>
          </a:p>
          <a:p>
            <a:pPr algn="ctr"/>
            <a:r>
              <a:rPr lang="es-ES" b="1" dirty="0">
                <a:solidFill>
                  <a:srgbClr val="000000"/>
                </a:solidFill>
              </a:rPr>
              <a:t>art. 537 CP (obstaculización </a:t>
            </a:r>
            <a:r>
              <a:rPr lang="es-ES" b="1" dirty="0" err="1">
                <a:solidFill>
                  <a:srgbClr val="000000"/>
                </a:solidFill>
              </a:rPr>
              <a:t>dº</a:t>
            </a:r>
            <a:r>
              <a:rPr lang="es-ES" b="1" dirty="0">
                <a:solidFill>
                  <a:srgbClr val="000000"/>
                </a:solidFill>
              </a:rPr>
              <a:t> defensa o falta de información) </a:t>
            </a:r>
          </a:p>
        </p:txBody>
      </p:sp>
      <p:sp>
        <p:nvSpPr>
          <p:cNvPr id="8" name="Elipse 7"/>
          <p:cNvSpPr/>
          <p:nvPr/>
        </p:nvSpPr>
        <p:spPr>
          <a:xfrm>
            <a:off x="2699792" y="2636912"/>
            <a:ext cx="1584176" cy="1368152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Habeas Corpus</a:t>
            </a:r>
          </a:p>
        </p:txBody>
      </p:sp>
      <p:sp>
        <p:nvSpPr>
          <p:cNvPr id="9" name="Marco 8"/>
          <p:cNvSpPr/>
          <p:nvPr/>
        </p:nvSpPr>
        <p:spPr>
          <a:xfrm>
            <a:off x="5076056" y="5301208"/>
            <a:ext cx="2520280" cy="914400"/>
          </a:xfrm>
          <a:prstGeom prst="fram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000000"/>
                </a:solidFill>
              </a:rPr>
              <a:t>Cuestión prejudicial al TJUE</a:t>
            </a:r>
          </a:p>
        </p:txBody>
      </p:sp>
      <p:sp>
        <p:nvSpPr>
          <p:cNvPr id="10" name="Flecha curvada hacia abajo 9"/>
          <p:cNvSpPr/>
          <p:nvPr/>
        </p:nvSpPr>
        <p:spPr>
          <a:xfrm rot="395704">
            <a:off x="3392893" y="4482033"/>
            <a:ext cx="2140575" cy="644215"/>
          </a:xfrm>
          <a:prstGeom prst="curvedDown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1" name="Flecha curvada hacia la izquierda 10"/>
          <p:cNvSpPr/>
          <p:nvPr/>
        </p:nvSpPr>
        <p:spPr>
          <a:xfrm rot="699825">
            <a:off x="7743478" y="4290086"/>
            <a:ext cx="840031" cy="1541441"/>
          </a:xfrm>
          <a:prstGeom prst="curvedLef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2965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224136"/>
          </a:xfrm>
        </p:spPr>
        <p:txBody>
          <a:bodyPr>
            <a:normAutofit/>
          </a:bodyPr>
          <a:lstStyle/>
          <a:p>
            <a:r>
              <a:rPr lang="es-ES" sz="4000" b="1" dirty="0">
                <a:solidFill>
                  <a:schemeClr val="bg1">
                    <a:lumMod val="50000"/>
                  </a:schemeClr>
                </a:solidFill>
              </a:rPr>
              <a:t>Habeas Corpus</a:t>
            </a:r>
            <a:r>
              <a:rPr lang="es-ES" b="1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s-ES" b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s-ES" sz="2400" b="1" dirty="0">
                <a:solidFill>
                  <a:schemeClr val="bg1">
                    <a:lumMod val="50000"/>
                  </a:schemeClr>
                </a:solidFill>
              </a:rPr>
              <a:t>LO 6/1984</a:t>
            </a:r>
          </a:p>
        </p:txBody>
      </p:sp>
      <p:sp>
        <p:nvSpPr>
          <p:cNvPr id="4" name="Bisel 3"/>
          <p:cNvSpPr/>
          <p:nvPr/>
        </p:nvSpPr>
        <p:spPr>
          <a:xfrm>
            <a:off x="4572000" y="1772816"/>
            <a:ext cx="1762496" cy="1296144"/>
          </a:xfrm>
          <a:prstGeom prst="bevel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Juzgado de instrucción</a:t>
            </a:r>
          </a:p>
        </p:txBody>
      </p:sp>
      <p:sp>
        <p:nvSpPr>
          <p:cNvPr id="5" name="Cilindro 4"/>
          <p:cNvSpPr/>
          <p:nvPr/>
        </p:nvSpPr>
        <p:spPr>
          <a:xfrm>
            <a:off x="6732240" y="4509120"/>
            <a:ext cx="1922512" cy="1800200"/>
          </a:xfrm>
          <a:prstGeom prst="can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Tribunal Constitucional</a:t>
            </a:r>
          </a:p>
          <a:p>
            <a:pPr algn="ctr"/>
            <a:r>
              <a:rPr lang="es-ES" sz="1600" dirty="0"/>
              <a:t>Recurso amparo</a:t>
            </a:r>
          </a:p>
        </p:txBody>
      </p:sp>
      <p:sp>
        <p:nvSpPr>
          <p:cNvPr id="6" name="Llaves 5"/>
          <p:cNvSpPr/>
          <p:nvPr/>
        </p:nvSpPr>
        <p:spPr>
          <a:xfrm>
            <a:off x="539552" y="1844824"/>
            <a:ext cx="3744416" cy="1080120"/>
          </a:xfrm>
          <a:prstGeom prst="bracePair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767171"/>
                </a:solidFill>
              </a:rPr>
              <a:t>Art. 3</a:t>
            </a:r>
          </a:p>
          <a:p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Detenido</a:t>
            </a:r>
          </a:p>
          <a:p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Familiares</a:t>
            </a:r>
          </a:p>
          <a:p>
            <a:r>
              <a:rPr lang="es-ES" dirty="0">
                <a:solidFill>
                  <a:schemeClr val="bg1">
                    <a:lumMod val="50000"/>
                  </a:schemeClr>
                </a:solidFill>
              </a:rPr>
              <a:t>Abogados (STC 224/1998, 24.11)</a:t>
            </a:r>
          </a:p>
          <a:p>
            <a:endParaRPr lang="es-ES" dirty="0"/>
          </a:p>
        </p:txBody>
      </p:sp>
      <p:cxnSp>
        <p:nvCxnSpPr>
          <p:cNvPr id="8" name="Conector recto de flecha 7"/>
          <p:cNvCxnSpPr/>
          <p:nvPr/>
        </p:nvCxnSpPr>
        <p:spPr>
          <a:xfrm>
            <a:off x="7740352" y="2780928"/>
            <a:ext cx="0" cy="1584176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uadroTexto 9"/>
          <p:cNvSpPr txBox="1"/>
          <p:nvPr/>
        </p:nvSpPr>
        <p:spPr>
          <a:xfrm>
            <a:off x="6948264" y="2420888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Desestimación</a:t>
            </a:r>
          </a:p>
        </p:txBody>
      </p:sp>
      <p:cxnSp>
        <p:nvCxnSpPr>
          <p:cNvPr id="12" name="Conector recto de flecha 11"/>
          <p:cNvCxnSpPr/>
          <p:nvPr/>
        </p:nvCxnSpPr>
        <p:spPr>
          <a:xfrm>
            <a:off x="6444208" y="2636912"/>
            <a:ext cx="504056" cy="0"/>
          </a:xfrm>
          <a:prstGeom prst="straightConnector1">
            <a:avLst/>
          </a:prstGeom>
          <a:ln>
            <a:solidFill>
              <a:srgbClr val="7F7F7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/>
          <p:cNvCxnSpPr/>
          <p:nvPr/>
        </p:nvCxnSpPr>
        <p:spPr>
          <a:xfrm>
            <a:off x="5580112" y="3212976"/>
            <a:ext cx="0" cy="576064"/>
          </a:xfrm>
          <a:prstGeom prst="straightConnector1">
            <a:avLst/>
          </a:prstGeom>
          <a:ln>
            <a:solidFill>
              <a:srgbClr val="7F7F7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uadroTexto 20"/>
          <p:cNvSpPr txBox="1"/>
          <p:nvPr/>
        </p:nvSpPr>
        <p:spPr>
          <a:xfrm>
            <a:off x="4139952" y="3789040"/>
            <a:ext cx="25922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Inadmisión a trámite</a:t>
            </a:r>
          </a:p>
          <a:p>
            <a:pPr algn="ctr"/>
            <a:r>
              <a:rPr lang="es-ES" sz="1600" dirty="0"/>
              <a:t>(Motivos formales, art. 3 y 4)</a:t>
            </a:r>
          </a:p>
          <a:p>
            <a:pPr algn="ctr"/>
            <a:r>
              <a:rPr lang="es-ES" sz="1600" dirty="0"/>
              <a:t>STC 72/2019, 20 de mayo </a:t>
            </a:r>
          </a:p>
        </p:txBody>
      </p:sp>
      <p:cxnSp>
        <p:nvCxnSpPr>
          <p:cNvPr id="23" name="Conector recto de flecha 22"/>
          <p:cNvCxnSpPr/>
          <p:nvPr/>
        </p:nvCxnSpPr>
        <p:spPr>
          <a:xfrm>
            <a:off x="5580112" y="4725144"/>
            <a:ext cx="0" cy="648072"/>
          </a:xfrm>
          <a:prstGeom prst="straightConnector1">
            <a:avLst/>
          </a:prstGeom>
          <a:ln>
            <a:solidFill>
              <a:srgbClr val="7F7F7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4355976" y="5373216"/>
            <a:ext cx="208823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Incidente </a:t>
            </a:r>
            <a:r>
              <a:rPr lang="es-ES" dirty="0" smtClean="0"/>
              <a:t>nulidad</a:t>
            </a:r>
          </a:p>
          <a:p>
            <a:r>
              <a:rPr lang="es-ES" sz="1400" dirty="0" smtClean="0"/>
              <a:t>STC 21/2018, 5 de marzo</a:t>
            </a:r>
            <a:endParaRPr lang="es-ES" sz="1400" dirty="0"/>
          </a:p>
        </p:txBody>
      </p:sp>
      <p:cxnSp>
        <p:nvCxnSpPr>
          <p:cNvPr id="28" name="Conector recto de flecha 27"/>
          <p:cNvCxnSpPr/>
          <p:nvPr/>
        </p:nvCxnSpPr>
        <p:spPr>
          <a:xfrm>
            <a:off x="6156176" y="5589240"/>
            <a:ext cx="504056" cy="0"/>
          </a:xfrm>
          <a:prstGeom prst="straightConnector1">
            <a:avLst/>
          </a:prstGeom>
          <a:ln>
            <a:solidFill>
              <a:srgbClr val="7F7F7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Pergamino vertical 37"/>
          <p:cNvSpPr/>
          <p:nvPr/>
        </p:nvSpPr>
        <p:spPr>
          <a:xfrm>
            <a:off x="179512" y="3140968"/>
            <a:ext cx="4248472" cy="3456384"/>
          </a:xfrm>
          <a:prstGeom prst="verticalScrol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bg2">
                    <a:lumMod val="50000"/>
                  </a:schemeClr>
                </a:solidFill>
              </a:rPr>
              <a:t>Art. 1</a:t>
            </a:r>
          </a:p>
          <a:p>
            <a:pPr algn="ctr"/>
            <a:endParaRPr lang="es-ES" b="1" dirty="0">
              <a:solidFill>
                <a:schemeClr val="bg2">
                  <a:lumMod val="50000"/>
                </a:schemeClr>
              </a:solidFill>
            </a:endParaRPr>
          </a:p>
          <a:p>
            <a:pPr marL="342900" indent="-342900">
              <a:buFont typeface="+mj-lt"/>
              <a:buAutoNum type="alphaLcParenR"/>
            </a:pPr>
            <a:r>
              <a:rPr lang="es-ES" dirty="0">
                <a:solidFill>
                  <a:srgbClr val="000000"/>
                </a:solidFill>
              </a:rPr>
              <a:t>Sin supuestos, formalidades, requisitos legales</a:t>
            </a:r>
          </a:p>
          <a:p>
            <a:pPr marL="342900" indent="-342900">
              <a:buFont typeface="+mj-lt"/>
              <a:buAutoNum type="alphaLcParenR"/>
            </a:pPr>
            <a:r>
              <a:rPr lang="es-ES" dirty="0">
                <a:solidFill>
                  <a:srgbClr val="000000"/>
                </a:solidFill>
              </a:rPr>
              <a:t>Internamiento ilícito</a:t>
            </a:r>
          </a:p>
          <a:p>
            <a:pPr marL="342900" indent="-342900">
              <a:buFont typeface="+mj-lt"/>
              <a:buAutoNum type="alphaLcParenR"/>
            </a:pPr>
            <a:r>
              <a:rPr lang="es-ES" dirty="0" smtClean="0">
                <a:solidFill>
                  <a:srgbClr val="000000"/>
                </a:solidFill>
              </a:rPr>
              <a:t>Innecesariamente prolongada</a:t>
            </a:r>
            <a:endParaRPr lang="es-ES" dirty="0">
              <a:solidFill>
                <a:srgbClr val="000000"/>
              </a:solidFill>
            </a:endParaRPr>
          </a:p>
          <a:p>
            <a:pPr marL="342900" indent="-342900">
              <a:buFont typeface="+mj-lt"/>
              <a:buAutoNum type="alphaLcParenR"/>
            </a:pPr>
            <a:r>
              <a:rPr lang="es-ES" b="1" dirty="0">
                <a:solidFill>
                  <a:srgbClr val="000000"/>
                </a:solidFill>
              </a:rPr>
              <a:t>Vulneración derechos:</a:t>
            </a:r>
          </a:p>
          <a:p>
            <a:pPr marL="742950" lvl="1" indent="-285750">
              <a:buFont typeface="Wingdings" charset="2"/>
              <a:buChar char="Ø"/>
            </a:pPr>
            <a:r>
              <a:rPr lang="es-ES" dirty="0">
                <a:solidFill>
                  <a:srgbClr val="000000"/>
                </a:solidFill>
              </a:rPr>
              <a:t>Intérprete,</a:t>
            </a:r>
          </a:p>
          <a:p>
            <a:pPr marL="742950" lvl="1" indent="-285750">
              <a:buFont typeface="Wingdings" charset="2"/>
              <a:buChar char="Ø"/>
            </a:pPr>
            <a:r>
              <a:rPr lang="es-ES" dirty="0">
                <a:solidFill>
                  <a:srgbClr val="000000"/>
                </a:solidFill>
              </a:rPr>
              <a:t>Acceso información,</a:t>
            </a:r>
          </a:p>
          <a:p>
            <a:pPr marL="742950" lvl="1" indent="-285750">
              <a:buFont typeface="Wingdings" charset="2"/>
              <a:buChar char="Ø"/>
            </a:pPr>
            <a:r>
              <a:rPr lang="es-ES" dirty="0">
                <a:solidFill>
                  <a:srgbClr val="000000"/>
                </a:solidFill>
              </a:rPr>
              <a:t>Asistencia letrada,</a:t>
            </a:r>
          </a:p>
          <a:p>
            <a:pPr marL="742950" lvl="1" indent="-285750">
              <a:buFont typeface="Wingdings" charset="2"/>
              <a:buChar char="Ø"/>
            </a:pPr>
            <a:r>
              <a:rPr lang="es-ES" dirty="0">
                <a:solidFill>
                  <a:srgbClr val="000000"/>
                </a:solidFill>
              </a:rPr>
              <a:t>Integridad física…</a:t>
            </a:r>
          </a:p>
          <a:p>
            <a:endParaRPr lang="es-ES" b="1" dirty="0">
              <a:solidFill>
                <a:srgbClr val="000000"/>
              </a:solidFill>
            </a:endParaRPr>
          </a:p>
          <a:p>
            <a:pPr algn="ctr"/>
            <a:endParaRPr lang="es-ES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8242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864096"/>
          </a:xfrm>
        </p:spPr>
        <p:txBody>
          <a:bodyPr/>
          <a:lstStyle/>
          <a:p>
            <a:r>
              <a:rPr lang="es-E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Cuestión prejudicial al TJUE</a:t>
            </a:r>
            <a:endParaRPr lang="es-E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968552"/>
          </a:xfrm>
        </p:spPr>
        <p:txBody>
          <a:bodyPr>
            <a:normAutofit fontScale="92500"/>
          </a:bodyPr>
          <a:lstStyle/>
          <a:p>
            <a:r>
              <a:rPr lang="es-ES" dirty="0"/>
              <a:t>“Diálogo judicial” juez nacional / TJUE</a:t>
            </a:r>
          </a:p>
          <a:p>
            <a:r>
              <a:rPr lang="es-ES" dirty="0"/>
              <a:t>Interpretación homogénea del </a:t>
            </a:r>
            <a:r>
              <a:rPr lang="es-ES" dirty="0" err="1"/>
              <a:t>dº</a:t>
            </a:r>
            <a:r>
              <a:rPr lang="es-ES" dirty="0"/>
              <a:t> UE</a:t>
            </a:r>
          </a:p>
          <a:p>
            <a:r>
              <a:rPr lang="es-ES" dirty="0"/>
              <a:t>TJUE </a:t>
            </a:r>
            <a:r>
              <a:rPr lang="es-ES" dirty="0">
                <a:sym typeface="Wingdings"/>
              </a:rPr>
              <a:t> intérprete sólo de </a:t>
            </a:r>
            <a:r>
              <a:rPr lang="es-ES" dirty="0" err="1">
                <a:sym typeface="Wingdings"/>
              </a:rPr>
              <a:t>dº</a:t>
            </a:r>
            <a:r>
              <a:rPr lang="es-ES" dirty="0">
                <a:sym typeface="Wingdings"/>
              </a:rPr>
              <a:t> UE</a:t>
            </a:r>
          </a:p>
          <a:p>
            <a:pPr marL="914400" lvl="2" indent="0">
              <a:buNone/>
            </a:pPr>
            <a:r>
              <a:rPr lang="es-ES" dirty="0">
                <a:sym typeface="Wingdings"/>
              </a:rPr>
              <a:t>“¿Hay que interpretar el art.</a:t>
            </a:r>
            <a:r>
              <a:rPr lang="mr-IN" dirty="0">
                <a:sym typeface="Wingdings"/>
              </a:rPr>
              <a:t>…</a:t>
            </a:r>
            <a:r>
              <a:rPr lang="es-ES_tradnl" dirty="0">
                <a:sym typeface="Wingdings"/>
              </a:rPr>
              <a:t> de la Directiva en el sentido de que se opone a una norma nacional, como la del art.</a:t>
            </a:r>
            <a:r>
              <a:rPr lang="mr-IN" dirty="0">
                <a:sym typeface="Wingdings"/>
              </a:rPr>
              <a:t>…</a:t>
            </a:r>
            <a:r>
              <a:rPr lang="es-ES_tradnl" dirty="0">
                <a:sym typeface="Wingdings"/>
              </a:rPr>
              <a:t> de la ley</a:t>
            </a:r>
            <a:r>
              <a:rPr lang="mr-IN" dirty="0">
                <a:sym typeface="Wingdings"/>
              </a:rPr>
              <a:t>…</a:t>
            </a:r>
            <a:r>
              <a:rPr lang="es-ES_tradnl" dirty="0">
                <a:sym typeface="Wingdings"/>
              </a:rPr>
              <a:t> que prevé</a:t>
            </a:r>
            <a:r>
              <a:rPr lang="mr-IN" dirty="0">
                <a:sym typeface="Wingdings"/>
              </a:rPr>
              <a:t>…</a:t>
            </a:r>
            <a:r>
              <a:rPr lang="es-ES_tradnl" dirty="0">
                <a:sym typeface="Wingdings"/>
              </a:rPr>
              <a:t>?”</a:t>
            </a:r>
            <a:endParaRPr lang="es-ES" dirty="0">
              <a:sym typeface="Wingdings"/>
            </a:endParaRPr>
          </a:p>
          <a:p>
            <a:r>
              <a:rPr lang="es-ES" dirty="0"/>
              <a:t>Obligación para órganos cuyas decisiones no admiten recurso, pero</a:t>
            </a:r>
            <a:r>
              <a:rPr lang="mr-IN" dirty="0"/>
              <a:t>…</a:t>
            </a:r>
            <a:endParaRPr lang="es-ES" dirty="0"/>
          </a:p>
          <a:p>
            <a:pPr marL="0" indent="0">
              <a:buNone/>
            </a:pPr>
            <a:r>
              <a:rPr lang="mr-IN" dirty="0"/>
              <a:t>…</a:t>
            </a:r>
            <a:r>
              <a:rPr lang="es-ES_tradnl" dirty="0"/>
              <a:t> </a:t>
            </a:r>
            <a:r>
              <a:rPr lang="es-ES" dirty="0"/>
              <a:t>Doctrina del acto claro: ya hay jurisprudencia sobre esa cuestión y aplicación no implica dificultad</a:t>
            </a:r>
          </a:p>
        </p:txBody>
      </p:sp>
    </p:spTree>
    <p:extLst>
      <p:ext uri="{BB962C8B-B14F-4D97-AF65-F5344CB8AC3E}">
        <p14:creationId xmlns:p14="http://schemas.microsoft.com/office/powerpoint/2010/main" val="10886993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792088"/>
          </a:xfrm>
        </p:spPr>
        <p:txBody>
          <a:bodyPr/>
          <a:lstStyle/>
          <a:p>
            <a:r>
              <a:rPr lang="es-E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Enlaces de interés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>
            <a:normAutofit/>
          </a:bodyPr>
          <a:lstStyle/>
          <a:p>
            <a:r>
              <a:rPr lang="es-ES" dirty="0"/>
              <a:t>Tribunal Europeo de Derechos Humanos</a:t>
            </a:r>
          </a:p>
          <a:p>
            <a:pPr marL="457200" lvl="1" indent="0">
              <a:buNone/>
            </a:pPr>
            <a:r>
              <a:rPr lang="es-ES" dirty="0">
                <a:hlinkClick r:id="rId2"/>
              </a:rPr>
              <a:t>www.echr.coe.int</a:t>
            </a:r>
            <a:endParaRPr lang="es-ES" dirty="0"/>
          </a:p>
          <a:p>
            <a:pPr marL="457200" lvl="1" indent="0">
              <a:buNone/>
            </a:pPr>
            <a:endParaRPr lang="es-ES" dirty="0"/>
          </a:p>
          <a:p>
            <a:r>
              <a:rPr lang="es-ES" dirty="0"/>
              <a:t>HUDOC </a:t>
            </a:r>
            <a:r>
              <a:rPr lang="mr-IN" dirty="0"/>
              <a:t>–</a:t>
            </a:r>
            <a:r>
              <a:rPr lang="es-ES" dirty="0"/>
              <a:t> buscador jurisprudencia TEDH</a:t>
            </a:r>
          </a:p>
          <a:p>
            <a:pPr marL="457200" lvl="1" indent="0">
              <a:buNone/>
            </a:pPr>
            <a:r>
              <a:rPr lang="es-ES" dirty="0">
                <a:hlinkClick r:id="rId3"/>
              </a:rPr>
              <a:t>www.hudoc.echr.coe.int</a:t>
            </a:r>
            <a:r>
              <a:rPr lang="es-ES" dirty="0"/>
              <a:t> </a:t>
            </a:r>
          </a:p>
          <a:p>
            <a:pPr marL="457200" lvl="1" indent="0">
              <a:buNone/>
            </a:pPr>
            <a:endParaRPr lang="es-ES" dirty="0"/>
          </a:p>
          <a:p>
            <a:r>
              <a:rPr lang="es-ES" dirty="0"/>
              <a:t>Tribunal de Justicia de la Unión Europea</a:t>
            </a:r>
          </a:p>
          <a:p>
            <a:pPr marL="457200" lvl="1" indent="0">
              <a:buNone/>
            </a:pPr>
            <a:r>
              <a:rPr lang="es-ES" dirty="0">
                <a:hlinkClick r:id="rId4"/>
              </a:rPr>
              <a:t>www.curia.eu</a:t>
            </a:r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439115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792088"/>
          </a:xfrm>
        </p:spPr>
        <p:txBody>
          <a:bodyPr/>
          <a:lstStyle/>
          <a:p>
            <a:r>
              <a:rPr lang="es-E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Documentos de interés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680520"/>
          </a:xfrm>
        </p:spPr>
        <p:txBody>
          <a:bodyPr>
            <a:normAutofit/>
          </a:bodyPr>
          <a:lstStyle/>
          <a:p>
            <a:r>
              <a:rPr lang="es-ES" dirty="0"/>
              <a:t>Fundación Abogacía Española</a:t>
            </a:r>
          </a:p>
          <a:p>
            <a:pPr marL="457200" lvl="1" indent="0">
              <a:buNone/>
            </a:pPr>
            <a:r>
              <a:rPr lang="es-ES" dirty="0">
                <a:hlinkClick r:id="rId2"/>
              </a:rPr>
              <a:t>www.abogacia.es/front-fundacion</a:t>
            </a:r>
            <a:r>
              <a:rPr lang="es-ES" dirty="0"/>
              <a:t> </a:t>
            </a:r>
          </a:p>
          <a:p>
            <a:r>
              <a:rPr lang="es-ES" dirty="0"/>
              <a:t>Plena Inclusión </a:t>
            </a:r>
          </a:p>
          <a:p>
            <a:pPr marL="457200" lvl="1" indent="0">
              <a:buNone/>
            </a:pPr>
            <a:r>
              <a:rPr lang="es-ES" dirty="0">
                <a:hlinkClick r:id="rId3"/>
              </a:rPr>
              <a:t>www.plenainclusion.org</a:t>
            </a:r>
            <a:r>
              <a:rPr lang="es-ES" dirty="0"/>
              <a:t> </a:t>
            </a:r>
          </a:p>
          <a:p>
            <a:pPr marL="457200" lvl="1" indent="0">
              <a:buNone/>
            </a:pPr>
            <a:r>
              <a:rPr lang="es-ES" i="1" dirty="0"/>
              <a:t>Acceso a justicia: ajustes de procedimiento para personas con discapacidad intelectual o del desarrollo </a:t>
            </a:r>
            <a:r>
              <a:rPr lang="es-ES" dirty="0"/>
              <a:t>(2019)</a:t>
            </a:r>
          </a:p>
          <a:p>
            <a:r>
              <a:rPr lang="es-ES" dirty="0" err="1"/>
              <a:t>Rights</a:t>
            </a:r>
            <a:r>
              <a:rPr lang="es-ES" dirty="0"/>
              <a:t> International </a:t>
            </a:r>
            <a:r>
              <a:rPr lang="es-ES" dirty="0" err="1"/>
              <a:t>Spain</a:t>
            </a:r>
            <a:endParaRPr lang="es-ES" sz="2000" dirty="0"/>
          </a:p>
          <a:p>
            <a:pPr marL="457200" lvl="1" indent="0">
              <a:buNone/>
            </a:pPr>
            <a:r>
              <a:rPr lang="es-ES" dirty="0">
                <a:hlinkClick r:id="rId4"/>
              </a:rPr>
              <a:t>www.rightsinternationalspain.org</a:t>
            </a:r>
            <a:r>
              <a:rPr lang="es-ES" dirty="0"/>
              <a:t> 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10806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Personalizar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RAJ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5292</TotalTime>
  <Words>889</Words>
  <Application>Microsoft Macintosh PowerPoint</Application>
  <PresentationFormat>Presentación en pantalla (4:3)</PresentationFormat>
  <Paragraphs>201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Tema de Office</vt:lpstr>
      <vt:lpstr>Presentación de PowerPoint</vt:lpstr>
      <vt:lpstr>Marco normativo</vt:lpstr>
      <vt:lpstr>Unión Europea ≠ Consejo de Europa</vt:lpstr>
      <vt:lpstr>Aplicación del derecho de la Unión Europea</vt:lpstr>
      <vt:lpstr>Derecho a un abogado</vt:lpstr>
      <vt:lpstr>Derecho a traducción e interpretación </vt:lpstr>
      <vt:lpstr>Derecho a información</vt:lpstr>
      <vt:lpstr>Derecho a comunicar con terceros</vt:lpstr>
      <vt:lpstr>Esquema de asistencia letrada en comisaría</vt:lpstr>
      <vt:lpstr>Presentación de PowerPoint</vt:lpstr>
      <vt:lpstr>Presentación de PowerPoint</vt:lpstr>
      <vt:lpstr>Presentación de PowerPoint</vt:lpstr>
      <vt:lpstr>Habeas Corpus LO 6/1984</vt:lpstr>
      <vt:lpstr>Cuestión prejudicial al TJUE</vt:lpstr>
      <vt:lpstr>Enlaces de interés</vt:lpstr>
      <vt:lpstr>Documentos de interés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JuanFer</dc:creator>
  <cp:lastModifiedBy>P G</cp:lastModifiedBy>
  <cp:revision>133</cp:revision>
  <dcterms:created xsi:type="dcterms:W3CDTF">2017-02-28T13:13:25Z</dcterms:created>
  <dcterms:modified xsi:type="dcterms:W3CDTF">2020-11-12T18:21:17Z</dcterms:modified>
</cp:coreProperties>
</file>